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58" r:id="rId19"/>
    <p:sldId id="259" r:id="rId20"/>
    <p:sldId id="276"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3" autoAdjust="0"/>
    <p:restoredTop sz="94660"/>
  </p:normalViewPr>
  <p:slideViewPr>
    <p:cSldViewPr snapToGrid="0">
      <p:cViewPr varScale="1">
        <p:scale>
          <a:sx n="58" d="100"/>
          <a:sy n="58" d="100"/>
        </p:scale>
        <p:origin x="96" y="1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5/30/2017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1547" y="535094"/>
            <a:ext cx="7766936" cy="1646302"/>
          </a:xfrm>
        </p:spPr>
        <p:txBody>
          <a:bodyPr/>
          <a:lstStyle/>
          <a:p>
            <a:r>
              <a:rPr lang="en-CA" dirty="0"/>
              <a:t>Microdermabrasion</a:t>
            </a:r>
          </a:p>
        </p:txBody>
      </p:sp>
      <p:pic>
        <p:nvPicPr>
          <p:cNvPr id="5" name="Picture 4"/>
          <p:cNvPicPr>
            <a:picLocks noChangeAspect="1"/>
          </p:cNvPicPr>
          <p:nvPr/>
        </p:nvPicPr>
        <p:blipFill>
          <a:blip r:embed="rId2"/>
          <a:stretch>
            <a:fillRect/>
          </a:stretch>
        </p:blipFill>
        <p:spPr>
          <a:xfrm>
            <a:off x="5354320" y="2899663"/>
            <a:ext cx="4053840" cy="2707965"/>
          </a:xfrm>
          <a:prstGeom prst="rect">
            <a:avLst/>
          </a:prstGeom>
        </p:spPr>
      </p:pic>
    </p:spTree>
    <p:extLst>
      <p:ext uri="{BB962C8B-B14F-4D97-AF65-F5344CB8AC3E}">
        <p14:creationId xmlns:p14="http://schemas.microsoft.com/office/powerpoint/2010/main" val="2919419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a:t>What is Microdermabrasion? </a:t>
            </a:r>
          </a:p>
        </p:txBody>
      </p:sp>
      <p:sp>
        <p:nvSpPr>
          <p:cNvPr id="3" name="Espace réservé du contenu 2"/>
          <p:cNvSpPr>
            <a:spLocks noGrp="1"/>
          </p:cNvSpPr>
          <p:nvPr>
            <p:ph idx="1"/>
          </p:nvPr>
        </p:nvSpPr>
        <p:spPr>
          <a:xfrm>
            <a:off x="1847528" y="1628800"/>
            <a:ext cx="5760640" cy="5040560"/>
          </a:xfrm>
        </p:spPr>
        <p:txBody>
          <a:bodyPr>
            <a:noAutofit/>
          </a:bodyPr>
          <a:lstStyle/>
          <a:p>
            <a:pPr marL="316800" indent="-316800"/>
            <a:r>
              <a:rPr lang="en-CA" dirty="0"/>
              <a:t>Microdermabrasion operates on the premise that </a:t>
            </a:r>
            <a:r>
              <a:rPr lang="en-CA" b="1" dirty="0">
                <a:solidFill>
                  <a:srgbClr val="FFC000"/>
                </a:solidFill>
              </a:rPr>
              <a:t>encouraging exfoliation of the skin is desirable</a:t>
            </a:r>
            <a:r>
              <a:rPr lang="en-CA" dirty="0"/>
              <a:t>. That means that the benefits of skin exfoliation are numerous and the results are positive for the person treated. The word “micro” is used to separate this procedure from true dermabrasion, where the deeper layers of the skin are removed. By using a motorized brush system (a specific machine)and bombarding the skin with high-speed particles of exfoliating crystals or </a:t>
            </a:r>
            <a:r>
              <a:rPr lang="en-CA"/>
              <a:t>diamond flakes </a:t>
            </a:r>
            <a:r>
              <a:rPr lang="en-CA" dirty="0"/>
              <a:t>it is possible to </a:t>
            </a:r>
            <a:r>
              <a:rPr lang="en-CA" b="1" dirty="0">
                <a:solidFill>
                  <a:srgbClr val="FFC000"/>
                </a:solidFill>
              </a:rPr>
              <a:t>remove</a:t>
            </a:r>
            <a:r>
              <a:rPr lang="en-CA" dirty="0"/>
              <a:t> desquamating corneocytes </a:t>
            </a:r>
            <a:r>
              <a:rPr lang="en-CA" b="1" dirty="0">
                <a:solidFill>
                  <a:srgbClr val="FFC000"/>
                </a:solidFill>
              </a:rPr>
              <a:t>(dead cells which constitute almost entirely the outermost layer of epidermis</a:t>
            </a:r>
            <a:r>
              <a:rPr lang="en-CA" dirty="0"/>
              <a:t>), and make the skin </a:t>
            </a:r>
            <a:r>
              <a:rPr lang="en-CA" b="1" dirty="0">
                <a:solidFill>
                  <a:srgbClr val="FFC000"/>
                </a:solidFill>
              </a:rPr>
              <a:t>smoother and softer with a better color. </a:t>
            </a:r>
          </a:p>
          <a:p>
            <a:pPr>
              <a:buNone/>
            </a:pPr>
            <a:endParaRPr lang="en-CA" sz="1600" dirty="0"/>
          </a:p>
        </p:txBody>
      </p:sp>
      <p:pic>
        <p:nvPicPr>
          <p:cNvPr id="4" name="Image 3" descr="Epidermal_layers.png"/>
          <p:cNvPicPr>
            <a:picLocks noChangeAspect="1"/>
          </p:cNvPicPr>
          <p:nvPr/>
        </p:nvPicPr>
        <p:blipFill>
          <a:blip r:embed="rId2" cstate="print"/>
          <a:stretch>
            <a:fillRect/>
          </a:stretch>
        </p:blipFill>
        <p:spPr>
          <a:xfrm>
            <a:off x="7608169" y="1628800"/>
            <a:ext cx="2688795" cy="4392488"/>
          </a:xfrm>
          <a:prstGeom prst="rect">
            <a:avLst/>
          </a:prstGeom>
        </p:spPr>
      </p:pic>
    </p:spTree>
    <p:extLst>
      <p:ext uri="{BB962C8B-B14F-4D97-AF65-F5344CB8AC3E}">
        <p14:creationId xmlns:p14="http://schemas.microsoft.com/office/powerpoint/2010/main" val="2016328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en-CA" dirty="0"/>
              <a:t>What is Microdermabrasion? (suite)</a:t>
            </a:r>
          </a:p>
        </p:txBody>
      </p:sp>
      <p:sp>
        <p:nvSpPr>
          <p:cNvPr id="3" name="Espace réservé du contenu 2"/>
          <p:cNvSpPr>
            <a:spLocks noGrp="1"/>
          </p:cNvSpPr>
          <p:nvPr>
            <p:ph idx="1"/>
          </p:nvPr>
        </p:nvSpPr>
        <p:spPr>
          <a:xfrm>
            <a:off x="4799856" y="2033464"/>
            <a:ext cx="5626968" cy="4824536"/>
          </a:xfrm>
        </p:spPr>
        <p:txBody>
          <a:bodyPr>
            <a:normAutofit/>
          </a:bodyPr>
          <a:lstStyle/>
          <a:p>
            <a:pPr algn="ctr"/>
            <a:r>
              <a:rPr lang="en-CA" dirty="0"/>
              <a:t>It is important </a:t>
            </a:r>
            <a:r>
              <a:rPr lang="en-CA" b="1" dirty="0">
                <a:solidFill>
                  <a:srgbClr val="FFC000"/>
                </a:solidFill>
              </a:rPr>
              <a:t>not to go any deeper into the skin than the first few layers</a:t>
            </a:r>
            <a:r>
              <a:rPr lang="en-CA" dirty="0"/>
              <a:t> of stratum corneum (outermost layer of epidermis) to avoid scarring and other problems. Microdermabrasion can be used by a trained skin care professionals because it does </a:t>
            </a:r>
            <a:r>
              <a:rPr lang="en-CA" b="1" dirty="0">
                <a:solidFill>
                  <a:srgbClr val="FFC000"/>
                </a:solidFill>
              </a:rPr>
              <a:t>not enter the living layers </a:t>
            </a:r>
            <a:r>
              <a:rPr lang="en-CA" dirty="0"/>
              <a:t>of the skin; any procedure that enters the living layers of the skin and causes </a:t>
            </a:r>
            <a:r>
              <a:rPr lang="en-CA" b="1" dirty="0">
                <a:solidFill>
                  <a:srgbClr val="FFC000"/>
                </a:solidFill>
              </a:rPr>
              <a:t>bleeding</a:t>
            </a:r>
            <a:r>
              <a:rPr lang="en-CA" dirty="0"/>
              <a:t> should be performed only by a physician.</a:t>
            </a:r>
          </a:p>
        </p:txBody>
      </p:sp>
      <p:pic>
        <p:nvPicPr>
          <p:cNvPr id="4" name="Image 3" descr="no-blood-card.jpg"/>
          <p:cNvPicPr>
            <a:picLocks noChangeAspect="1"/>
          </p:cNvPicPr>
          <p:nvPr/>
        </p:nvPicPr>
        <p:blipFill>
          <a:blip r:embed="rId2" cstate="print"/>
          <a:srcRect l="32527" t="17516" r="29906" b="2751"/>
          <a:stretch>
            <a:fillRect/>
          </a:stretch>
        </p:blipFill>
        <p:spPr>
          <a:xfrm>
            <a:off x="1847528" y="2132856"/>
            <a:ext cx="3096344" cy="3888432"/>
          </a:xfrm>
          <a:prstGeom prst="rect">
            <a:avLst/>
          </a:prstGeom>
        </p:spPr>
      </p:pic>
    </p:spTree>
    <p:extLst>
      <p:ext uri="{BB962C8B-B14F-4D97-AF65-F5344CB8AC3E}">
        <p14:creationId xmlns:p14="http://schemas.microsoft.com/office/powerpoint/2010/main" val="3087978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0461" y="0"/>
            <a:ext cx="8596668" cy="798022"/>
          </a:xfrm>
        </p:spPr>
        <p:txBody>
          <a:bodyPr>
            <a:normAutofit/>
          </a:bodyPr>
          <a:lstStyle/>
          <a:p>
            <a:pPr algn="ctr"/>
            <a:r>
              <a:rPr lang="en-CA" dirty="0"/>
              <a:t>What Microdermabrasion does</a:t>
            </a:r>
          </a:p>
        </p:txBody>
      </p:sp>
      <p:sp>
        <p:nvSpPr>
          <p:cNvPr id="3" name="Espace réservé du contenu 2"/>
          <p:cNvSpPr>
            <a:spLocks noGrp="1"/>
          </p:cNvSpPr>
          <p:nvPr>
            <p:ph idx="1"/>
          </p:nvPr>
        </p:nvSpPr>
        <p:spPr>
          <a:xfrm>
            <a:off x="1614451" y="673843"/>
            <a:ext cx="7283152" cy="3815441"/>
          </a:xfrm>
        </p:spPr>
        <p:txBody>
          <a:bodyPr>
            <a:normAutofit/>
          </a:bodyPr>
          <a:lstStyle/>
          <a:p>
            <a:r>
              <a:rPr lang="en-CA" dirty="0"/>
              <a:t>In addition to </a:t>
            </a:r>
            <a:r>
              <a:rPr lang="en-CA" b="1" dirty="0">
                <a:solidFill>
                  <a:srgbClr val="FFC000"/>
                </a:solidFill>
              </a:rPr>
              <a:t>removing the top layer of the skin </a:t>
            </a:r>
            <a:r>
              <a:rPr lang="en-CA" dirty="0"/>
              <a:t>and thus clearing the face from dead cells (and promoting natural collagen secretion), microdermabrasion </a:t>
            </a:r>
            <a:r>
              <a:rPr lang="en-CA" b="1" dirty="0">
                <a:solidFill>
                  <a:srgbClr val="FFC000"/>
                </a:solidFill>
              </a:rPr>
              <a:t>improves the appearance </a:t>
            </a:r>
            <a:r>
              <a:rPr lang="en-CA" dirty="0"/>
              <a:t>of several aspects of the skin, such as increased pigment, which may be contained in the outer dead cells. This pigment may make the skin look freckled due to the presence of lentigenes, the medical term for brown spots, and scaling brown growths. Microdermabrasion </a:t>
            </a:r>
            <a:r>
              <a:rPr lang="en-CA" b="1" dirty="0">
                <a:solidFill>
                  <a:srgbClr val="FFC000"/>
                </a:solidFill>
              </a:rPr>
              <a:t>can remove the skin scale </a:t>
            </a:r>
            <a:r>
              <a:rPr lang="en-CA" dirty="0"/>
              <a:t>that contains the pigment, making the </a:t>
            </a:r>
            <a:r>
              <a:rPr lang="en-CA" b="1" dirty="0">
                <a:solidFill>
                  <a:srgbClr val="FFC000"/>
                </a:solidFill>
              </a:rPr>
              <a:t>skin more evenly colored</a:t>
            </a:r>
            <a:r>
              <a:rPr lang="en-CA" dirty="0"/>
              <a:t>. However, it is </a:t>
            </a:r>
            <a:r>
              <a:rPr lang="en-CA" b="1" dirty="0">
                <a:solidFill>
                  <a:srgbClr val="FFC000"/>
                </a:solidFill>
              </a:rPr>
              <a:t>possible</a:t>
            </a:r>
            <a:r>
              <a:rPr lang="en-CA" dirty="0"/>
              <a:t> for the brown spots and scaling brown growths to reappear as the skin cells again produce irregular pigment, making the </a:t>
            </a:r>
            <a:r>
              <a:rPr lang="en-CA" b="1" dirty="0">
                <a:solidFill>
                  <a:srgbClr val="FFC000"/>
                </a:solidFill>
              </a:rPr>
              <a:t>improvement temporary</a:t>
            </a:r>
            <a:r>
              <a:rPr lang="en-CA" dirty="0"/>
              <a:t>.</a:t>
            </a:r>
          </a:p>
        </p:txBody>
      </p:sp>
      <p:pic>
        <p:nvPicPr>
          <p:cNvPr id="4" name="Image 3" descr="Microderm_abrasion.jpg"/>
          <p:cNvPicPr>
            <a:picLocks noChangeAspect="1"/>
          </p:cNvPicPr>
          <p:nvPr/>
        </p:nvPicPr>
        <p:blipFill>
          <a:blip r:embed="rId2" cstate="print"/>
          <a:stretch>
            <a:fillRect/>
          </a:stretch>
        </p:blipFill>
        <p:spPr>
          <a:xfrm>
            <a:off x="3791744" y="4365104"/>
            <a:ext cx="4896544" cy="2121836"/>
          </a:xfrm>
          <a:prstGeom prst="rect">
            <a:avLst/>
          </a:prstGeom>
        </p:spPr>
      </p:pic>
    </p:spTree>
    <p:extLst>
      <p:ext uri="{BB962C8B-B14F-4D97-AF65-F5344CB8AC3E}">
        <p14:creationId xmlns:p14="http://schemas.microsoft.com/office/powerpoint/2010/main" val="454567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00722"/>
            <a:ext cx="8596668" cy="1729678"/>
          </a:xfrm>
        </p:spPr>
        <p:txBody>
          <a:bodyPr>
            <a:normAutofit/>
          </a:bodyPr>
          <a:lstStyle/>
          <a:p>
            <a:pPr algn="ctr"/>
            <a:r>
              <a:rPr lang="en-CA" dirty="0"/>
              <a:t>Benefits of Microdermabrasion for certain medical conditions</a:t>
            </a:r>
          </a:p>
        </p:txBody>
      </p:sp>
      <p:sp>
        <p:nvSpPr>
          <p:cNvPr id="3" name="Espace réservé du contenu 2"/>
          <p:cNvSpPr>
            <a:spLocks noGrp="1"/>
          </p:cNvSpPr>
          <p:nvPr>
            <p:ph idx="1"/>
          </p:nvPr>
        </p:nvSpPr>
        <p:spPr>
          <a:xfrm>
            <a:off x="1847528" y="1646236"/>
            <a:ext cx="5338936" cy="5211764"/>
          </a:xfrm>
        </p:spPr>
        <p:txBody>
          <a:bodyPr>
            <a:normAutofit fontScale="32500" lnSpcReduction="20000"/>
          </a:bodyPr>
          <a:lstStyle/>
          <a:p>
            <a:r>
              <a:rPr lang="en-CA" sz="7000" dirty="0"/>
              <a:t>Microdermabrasion </a:t>
            </a:r>
            <a:r>
              <a:rPr lang="en-CA" sz="7000" b="1" dirty="0">
                <a:solidFill>
                  <a:srgbClr val="FFC000"/>
                </a:solidFill>
              </a:rPr>
              <a:t>helps with a number of medical conditions</a:t>
            </a:r>
            <a:r>
              <a:rPr lang="en-CA" sz="7000" dirty="0"/>
              <a:t>. It either temporarily or permanently improves it. The following conditions can be treated and </a:t>
            </a:r>
            <a:r>
              <a:rPr lang="en-CA" sz="7000" b="1" dirty="0">
                <a:solidFill>
                  <a:srgbClr val="FFC000"/>
                </a:solidFill>
              </a:rPr>
              <a:t>improved</a:t>
            </a:r>
            <a:r>
              <a:rPr lang="en-CA" sz="7000" dirty="0"/>
              <a:t> by microdermabrasion: </a:t>
            </a:r>
            <a:endParaRPr lang="en-CA" sz="7000" dirty="0" smtClean="0"/>
          </a:p>
          <a:p>
            <a:endParaRPr lang="en-CA" sz="7000" dirty="0"/>
          </a:p>
          <a:p>
            <a:endParaRPr lang="en-CA" sz="7000" dirty="0"/>
          </a:p>
          <a:p>
            <a:pPr marL="862330" lvl="1" indent="-514350">
              <a:buFont typeface="Wingdings" pitchFamily="2" charset="2"/>
              <a:buChar char="ü"/>
            </a:pPr>
            <a:r>
              <a:rPr lang="en-CA" sz="7000" b="1" dirty="0">
                <a:solidFill>
                  <a:srgbClr val="FFC000"/>
                </a:solidFill>
              </a:rPr>
              <a:t>Acne </a:t>
            </a:r>
          </a:p>
          <a:p>
            <a:pPr marL="862330" lvl="1" indent="-514350">
              <a:buFont typeface="Wingdings" pitchFamily="2" charset="2"/>
              <a:buChar char="ü"/>
            </a:pPr>
            <a:r>
              <a:rPr lang="en-CA" sz="7000" b="1" dirty="0" smtClean="0">
                <a:solidFill>
                  <a:srgbClr val="FFC000"/>
                </a:solidFill>
              </a:rPr>
              <a:t>Melasma</a:t>
            </a:r>
          </a:p>
          <a:p>
            <a:pPr marL="862330" lvl="1" indent="-514350">
              <a:buFont typeface="Wingdings" pitchFamily="2" charset="2"/>
              <a:buChar char="ü"/>
            </a:pPr>
            <a:r>
              <a:rPr lang="en-CA" sz="7000" b="1" dirty="0" smtClean="0">
                <a:solidFill>
                  <a:srgbClr val="FFC000"/>
                </a:solidFill>
              </a:rPr>
              <a:t>Keratosis Pilaris</a:t>
            </a:r>
          </a:p>
          <a:p>
            <a:pPr marL="1262380" lvl="2" indent="-514350">
              <a:buNone/>
            </a:pPr>
            <a:r>
              <a:rPr lang="en-CA" sz="7000" dirty="0"/>
              <a:t>	</a:t>
            </a:r>
          </a:p>
          <a:p>
            <a:pPr marL="1262380" lvl="2" indent="-514350">
              <a:buNone/>
            </a:pPr>
            <a:endParaRPr lang="en-CA" dirty="0"/>
          </a:p>
          <a:p>
            <a:pPr marL="1262380" lvl="2" indent="-514350">
              <a:buNone/>
            </a:pPr>
            <a:endParaRPr lang="en-CA" dirty="0"/>
          </a:p>
          <a:p>
            <a:pPr marL="1262380" lvl="2" indent="-514350">
              <a:buNone/>
            </a:pPr>
            <a:r>
              <a:rPr lang="en-CA" dirty="0"/>
              <a:t>  </a:t>
            </a:r>
          </a:p>
        </p:txBody>
      </p:sp>
      <p:pic>
        <p:nvPicPr>
          <p:cNvPr id="6" name="Image 5" descr="medical-conditions-encyclopedia-for-ipad-screenshot-2.jpg"/>
          <p:cNvPicPr>
            <a:picLocks noChangeAspect="1"/>
          </p:cNvPicPr>
          <p:nvPr/>
        </p:nvPicPr>
        <p:blipFill>
          <a:blip r:embed="rId2" cstate="print"/>
          <a:srcRect l="16993" r="16580" b="709"/>
          <a:stretch>
            <a:fillRect/>
          </a:stretch>
        </p:blipFill>
        <p:spPr>
          <a:xfrm>
            <a:off x="7248128" y="1988840"/>
            <a:ext cx="3096344" cy="3384376"/>
          </a:xfrm>
          <a:prstGeom prst="rect">
            <a:avLst/>
          </a:prstGeom>
        </p:spPr>
      </p:pic>
    </p:spTree>
    <p:extLst>
      <p:ext uri="{BB962C8B-B14F-4D97-AF65-F5344CB8AC3E}">
        <p14:creationId xmlns:p14="http://schemas.microsoft.com/office/powerpoint/2010/main" val="456558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189186"/>
            <a:ext cx="8596668" cy="2916621"/>
          </a:xfrm>
        </p:spPr>
        <p:txBody>
          <a:bodyPr/>
          <a:lstStyle/>
          <a:p>
            <a:r>
              <a:rPr lang="en-CA" dirty="0"/>
              <a:t>Acne (active and mild</a:t>
            </a:r>
            <a:r>
              <a:rPr lang="en-CA" dirty="0" smtClean="0"/>
              <a:t>)</a:t>
            </a:r>
            <a:br>
              <a:rPr lang="en-CA" dirty="0" smtClean="0"/>
            </a:br>
            <a:r>
              <a:rPr lang="en-CA" sz="1800" dirty="0" smtClean="0"/>
              <a:t> </a:t>
            </a:r>
            <a:r>
              <a:rPr lang="en-CA" sz="1800" dirty="0" smtClean="0">
                <a:solidFill>
                  <a:prstClr val="black">
                    <a:lumMod val="75000"/>
                    <a:lumOff val="25000"/>
                  </a:prstClr>
                </a:solidFill>
                <a:ea typeface="+mn-ea"/>
                <a:cs typeface="+mn-cs"/>
              </a:rPr>
              <a:t>Active </a:t>
            </a:r>
            <a:r>
              <a:rPr lang="en-CA" sz="1800" dirty="0">
                <a:solidFill>
                  <a:prstClr val="black">
                    <a:lumMod val="75000"/>
                    <a:lumOff val="25000"/>
                  </a:prstClr>
                </a:solidFill>
                <a:ea typeface="+mn-ea"/>
                <a:cs typeface="+mn-cs"/>
              </a:rPr>
              <a:t>acne, mild acne discoloration, pick marks, and very superficial or raised acne scars can be treated. Microdermabrasion can also be used to unclog pores. Often used in combination with mild glycolic peels and acne extractions. </a:t>
            </a:r>
            <a:r>
              <a:rPr lang="en-CA" sz="1800" dirty="0" err="1">
                <a:solidFill>
                  <a:prstClr val="black">
                    <a:lumMod val="75000"/>
                    <a:lumOff val="25000"/>
                  </a:prstClr>
                </a:solidFill>
                <a:ea typeface="+mn-ea"/>
                <a:cs typeface="+mn-cs"/>
              </a:rPr>
              <a:t>Rivage</a:t>
            </a:r>
            <a:r>
              <a:rPr lang="en-CA" sz="1800" dirty="0">
                <a:solidFill>
                  <a:prstClr val="black">
                    <a:lumMod val="75000"/>
                    <a:lumOff val="25000"/>
                  </a:prstClr>
                </a:solidFill>
                <a:ea typeface="+mn-ea"/>
                <a:cs typeface="+mn-cs"/>
              </a:rPr>
              <a:t> line has several products for acne treatment which may also be used. </a:t>
            </a:r>
            <a:endParaRPr lang="en-CA" sz="1800" dirty="0"/>
          </a:p>
        </p:txBody>
      </p:sp>
      <p:pic>
        <p:nvPicPr>
          <p:cNvPr id="4" name="Espace réservé du contenu 3" descr="active-acne-1_1.png"/>
          <p:cNvPicPr>
            <a:picLocks noGrp="1" noChangeAspect="1"/>
          </p:cNvPicPr>
          <p:nvPr>
            <p:ph idx="1"/>
          </p:nvPr>
        </p:nvPicPr>
        <p:blipFill>
          <a:blip r:embed="rId2" cstate="print"/>
          <a:stretch>
            <a:fillRect/>
          </a:stretch>
        </p:blipFill>
        <p:spPr>
          <a:xfrm>
            <a:off x="677334" y="2361821"/>
            <a:ext cx="3537011" cy="4220180"/>
          </a:xfrm>
        </p:spPr>
      </p:pic>
      <p:pic>
        <p:nvPicPr>
          <p:cNvPr id="7" name="Image 6" descr="mILD_ACNE_WITH_SOME_PICKING_800_526_http www.pcds.org.ukeeassetsimgwatermark.gif_0_0_80_r_b_-5_-5_.jpg"/>
          <p:cNvPicPr>
            <a:picLocks noChangeAspect="1"/>
          </p:cNvPicPr>
          <p:nvPr/>
        </p:nvPicPr>
        <p:blipFill>
          <a:blip r:embed="rId3" cstate="print"/>
          <a:stretch>
            <a:fillRect/>
          </a:stretch>
        </p:blipFill>
        <p:spPr>
          <a:xfrm>
            <a:off x="4386064" y="2361820"/>
            <a:ext cx="3590964" cy="1915130"/>
          </a:xfrm>
          <a:prstGeom prst="rect">
            <a:avLst/>
          </a:prstGeom>
        </p:spPr>
      </p:pic>
      <p:pic>
        <p:nvPicPr>
          <p:cNvPr id="8" name="Image 7" descr="ClearLight-14c.jpg"/>
          <p:cNvPicPr>
            <a:picLocks noChangeAspect="1"/>
          </p:cNvPicPr>
          <p:nvPr/>
        </p:nvPicPr>
        <p:blipFill>
          <a:blip r:embed="rId4" cstate="print"/>
          <a:stretch>
            <a:fillRect/>
          </a:stretch>
        </p:blipFill>
        <p:spPr>
          <a:xfrm>
            <a:off x="4386064" y="4276950"/>
            <a:ext cx="2743200" cy="2305050"/>
          </a:xfrm>
          <a:prstGeom prst="rect">
            <a:avLst/>
          </a:prstGeom>
        </p:spPr>
      </p:pic>
    </p:spTree>
    <p:extLst>
      <p:ext uri="{BB962C8B-B14F-4D97-AF65-F5344CB8AC3E}">
        <p14:creationId xmlns:p14="http://schemas.microsoft.com/office/powerpoint/2010/main" val="2660039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a:t>Melasma</a:t>
            </a:r>
          </a:p>
        </p:txBody>
      </p:sp>
      <p:pic>
        <p:nvPicPr>
          <p:cNvPr id="4" name="Espace réservé du contenu 3" descr="melasma.jpg"/>
          <p:cNvPicPr>
            <a:picLocks noGrp="1" noChangeAspect="1"/>
          </p:cNvPicPr>
          <p:nvPr>
            <p:ph idx="1"/>
          </p:nvPr>
        </p:nvPicPr>
        <p:blipFill>
          <a:blip r:embed="rId2" cstate="print"/>
          <a:stretch>
            <a:fillRect/>
          </a:stretch>
        </p:blipFill>
        <p:spPr>
          <a:xfrm>
            <a:off x="3957539" y="428869"/>
            <a:ext cx="3247301" cy="2342661"/>
          </a:xfrm>
        </p:spPr>
      </p:pic>
      <p:pic>
        <p:nvPicPr>
          <p:cNvPr id="5" name="Image 4" descr="Melasmablemish.jpg"/>
          <p:cNvPicPr>
            <a:picLocks noChangeAspect="1"/>
          </p:cNvPicPr>
          <p:nvPr/>
        </p:nvPicPr>
        <p:blipFill>
          <a:blip r:embed="rId3" cstate="print"/>
          <a:stretch>
            <a:fillRect/>
          </a:stretch>
        </p:blipFill>
        <p:spPr>
          <a:xfrm>
            <a:off x="7074652" y="926260"/>
            <a:ext cx="2769637" cy="3690541"/>
          </a:xfrm>
          <a:prstGeom prst="rect">
            <a:avLst/>
          </a:prstGeom>
        </p:spPr>
      </p:pic>
      <p:pic>
        <p:nvPicPr>
          <p:cNvPr id="6" name="Image 5" descr="melasma-photos.jpg"/>
          <p:cNvPicPr>
            <a:picLocks noChangeAspect="1"/>
          </p:cNvPicPr>
          <p:nvPr/>
        </p:nvPicPr>
        <p:blipFill>
          <a:blip r:embed="rId4" cstate="print"/>
          <a:stretch>
            <a:fillRect/>
          </a:stretch>
        </p:blipFill>
        <p:spPr>
          <a:xfrm>
            <a:off x="4401398" y="2535047"/>
            <a:ext cx="2748778" cy="3456384"/>
          </a:xfrm>
          <a:prstGeom prst="rect">
            <a:avLst/>
          </a:prstGeom>
        </p:spPr>
      </p:pic>
      <p:sp>
        <p:nvSpPr>
          <p:cNvPr id="3" name="Rectangle 2"/>
          <p:cNvSpPr/>
          <p:nvPr/>
        </p:nvSpPr>
        <p:spPr>
          <a:xfrm>
            <a:off x="283779" y="1277006"/>
            <a:ext cx="3484180" cy="4401205"/>
          </a:xfrm>
          <a:prstGeom prst="rect">
            <a:avLst/>
          </a:prstGeom>
        </p:spPr>
        <p:txBody>
          <a:bodyPr wrap="square">
            <a:spAutoFit/>
          </a:bodyPr>
          <a:lstStyle/>
          <a:p>
            <a:r>
              <a:rPr lang="en-CA" sz="2800" dirty="0"/>
              <a:t>Melasma is a dark skin discoloration. Regular treatments combined with glycolic peels and use of sunscreen all the time can bring significant improvement and good results. </a:t>
            </a:r>
          </a:p>
        </p:txBody>
      </p:sp>
    </p:spTree>
    <p:extLst>
      <p:ext uri="{BB962C8B-B14F-4D97-AF65-F5344CB8AC3E}">
        <p14:creationId xmlns:p14="http://schemas.microsoft.com/office/powerpoint/2010/main" val="3256653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a:t>Keratosis Pilaris</a:t>
            </a:r>
          </a:p>
        </p:txBody>
      </p:sp>
      <p:pic>
        <p:nvPicPr>
          <p:cNvPr id="4" name="Espace réservé du contenu 3" descr="640px-Keratosis_pilaris_arm.jpg"/>
          <p:cNvPicPr>
            <a:picLocks noGrp="1" noChangeAspect="1"/>
          </p:cNvPicPr>
          <p:nvPr>
            <p:ph idx="1"/>
          </p:nvPr>
        </p:nvPicPr>
        <p:blipFill>
          <a:blip r:embed="rId2" cstate="print"/>
          <a:stretch>
            <a:fillRect/>
          </a:stretch>
        </p:blipFill>
        <p:spPr>
          <a:xfrm>
            <a:off x="5324662" y="-37351"/>
            <a:ext cx="3791382" cy="4525962"/>
          </a:xfrm>
        </p:spPr>
      </p:pic>
      <p:pic>
        <p:nvPicPr>
          <p:cNvPr id="5" name="Image 4" descr="keratosis_pilarisis_1_high.jpg"/>
          <p:cNvPicPr>
            <a:picLocks noChangeAspect="1"/>
          </p:cNvPicPr>
          <p:nvPr/>
        </p:nvPicPr>
        <p:blipFill>
          <a:blip r:embed="rId3" cstate="print"/>
          <a:srcRect r="1176" b="11019"/>
          <a:stretch>
            <a:fillRect/>
          </a:stretch>
        </p:blipFill>
        <p:spPr>
          <a:xfrm>
            <a:off x="3068691" y="2478812"/>
            <a:ext cx="3348204" cy="4019598"/>
          </a:xfrm>
          <a:prstGeom prst="rect">
            <a:avLst/>
          </a:prstGeom>
        </p:spPr>
      </p:pic>
      <p:sp>
        <p:nvSpPr>
          <p:cNvPr id="3" name="Rectangle 2"/>
          <p:cNvSpPr/>
          <p:nvPr/>
        </p:nvSpPr>
        <p:spPr>
          <a:xfrm>
            <a:off x="0" y="1229710"/>
            <a:ext cx="3068691" cy="4154984"/>
          </a:xfrm>
          <a:prstGeom prst="rect">
            <a:avLst/>
          </a:prstGeom>
        </p:spPr>
        <p:txBody>
          <a:bodyPr wrap="square">
            <a:spAutoFit/>
          </a:bodyPr>
          <a:lstStyle/>
          <a:p>
            <a:r>
              <a:rPr lang="en-CA" sz="2400" dirty="0"/>
              <a:t>It is the appearance of rough, slightly red, bumps on the skin. It most often appears on the back and outer sides of the arm. Those are the areas microdermabrasion is most effective and reduces the redness. </a:t>
            </a:r>
          </a:p>
        </p:txBody>
      </p:sp>
    </p:spTree>
    <p:extLst>
      <p:ext uri="{BB962C8B-B14F-4D97-AF65-F5344CB8AC3E}">
        <p14:creationId xmlns:p14="http://schemas.microsoft.com/office/powerpoint/2010/main" val="1230294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0" y="253536"/>
            <a:ext cx="9144000" cy="1143000"/>
          </a:xfrm>
        </p:spPr>
        <p:txBody>
          <a:bodyPr>
            <a:noAutofit/>
          </a:bodyPr>
          <a:lstStyle/>
          <a:p>
            <a:pPr algn="ctr"/>
            <a:r>
              <a:rPr lang="en-CA" sz="3500" dirty="0"/>
              <a:t>Possible side-effects of microdermabrasion</a:t>
            </a:r>
          </a:p>
        </p:txBody>
      </p:sp>
      <p:sp>
        <p:nvSpPr>
          <p:cNvPr id="3" name="Espace réservé du contenu 2"/>
          <p:cNvSpPr>
            <a:spLocks noGrp="1"/>
          </p:cNvSpPr>
          <p:nvPr>
            <p:ph idx="1"/>
          </p:nvPr>
        </p:nvSpPr>
        <p:spPr>
          <a:xfrm>
            <a:off x="1981200" y="1646236"/>
            <a:ext cx="8229600" cy="5023124"/>
          </a:xfrm>
        </p:spPr>
        <p:txBody>
          <a:bodyPr>
            <a:normAutofit fontScale="32500" lnSpcReduction="20000"/>
          </a:bodyPr>
          <a:lstStyle/>
          <a:p>
            <a:pPr>
              <a:buNone/>
            </a:pPr>
            <a:r>
              <a:rPr lang="en-CA" sz="5000" dirty="0"/>
              <a:t>Potential side effects of microdermabrasion are </a:t>
            </a:r>
            <a:r>
              <a:rPr lang="en-CA" sz="5000" b="1" dirty="0">
                <a:solidFill>
                  <a:srgbClr val="FFC000"/>
                </a:solidFill>
              </a:rPr>
              <a:t>minimal</a:t>
            </a:r>
            <a:r>
              <a:rPr lang="en-CA" sz="5000" dirty="0"/>
              <a:t> and this is a very safe procedure. Potential drawbacks are very limited because </a:t>
            </a:r>
            <a:r>
              <a:rPr lang="en-CA" sz="5000" dirty="0" err="1"/>
              <a:t>microderm</a:t>
            </a:r>
            <a:r>
              <a:rPr lang="en-CA" sz="5000" dirty="0"/>
              <a:t> only affects the epidermis, which is the outermost skin layer. </a:t>
            </a:r>
          </a:p>
          <a:p>
            <a:pPr>
              <a:buNone/>
            </a:pPr>
            <a:r>
              <a:rPr lang="en-CA" sz="5000" dirty="0"/>
              <a:t>Possible side effects of microdermabrasion include:</a:t>
            </a:r>
          </a:p>
          <a:p>
            <a:r>
              <a:rPr lang="en-CA" sz="5000" dirty="0"/>
              <a:t>skin tightness,</a:t>
            </a:r>
          </a:p>
          <a:p>
            <a:r>
              <a:rPr lang="en-CA" sz="5000" dirty="0"/>
              <a:t>redness,</a:t>
            </a:r>
          </a:p>
          <a:p>
            <a:r>
              <a:rPr lang="en-CA" sz="5000" dirty="0"/>
              <a:t>minor bruising,</a:t>
            </a:r>
          </a:p>
          <a:p>
            <a:r>
              <a:rPr lang="en-CA" sz="5000" dirty="0"/>
              <a:t>skin sensitivity,</a:t>
            </a:r>
          </a:p>
          <a:p>
            <a:r>
              <a:rPr lang="en-CA" sz="5000" dirty="0"/>
              <a:t>post-inflammatory hyperpigmentation (PIH),</a:t>
            </a:r>
          </a:p>
          <a:p>
            <a:r>
              <a:rPr lang="en-CA" sz="5000" dirty="0"/>
              <a:t>small skin abrasions,</a:t>
            </a:r>
          </a:p>
          <a:p>
            <a:r>
              <a:rPr lang="en-CA" sz="5000" dirty="0"/>
              <a:t>spots of bleeding,</a:t>
            </a:r>
          </a:p>
          <a:p>
            <a:r>
              <a:rPr lang="en-CA" sz="5000" dirty="0"/>
              <a:t>eye-skin bruising (especially if you are taking aspirin or other blood thinners),</a:t>
            </a:r>
          </a:p>
          <a:p>
            <a:r>
              <a:rPr lang="en-CA" sz="5000" dirty="0"/>
              <a:t>High pigmentation from exposure to the sun (which is why we always recommend to the client to put sun protection right after the treatment and avoid the exposure to the sun altogether for a day)</a:t>
            </a:r>
          </a:p>
          <a:p>
            <a:r>
              <a:rPr lang="en-CA" sz="5000" dirty="0"/>
              <a:t>fine broken blood vessels (telangiectasia),</a:t>
            </a:r>
          </a:p>
          <a:p>
            <a:r>
              <a:rPr lang="en-CA" sz="5000" dirty="0"/>
              <a:t>and cold sore reactivation around lips.</a:t>
            </a:r>
          </a:p>
          <a:p>
            <a:pPr>
              <a:buNone/>
            </a:pPr>
            <a:endParaRPr lang="en-CA" dirty="0"/>
          </a:p>
        </p:txBody>
      </p:sp>
      <p:pic>
        <p:nvPicPr>
          <p:cNvPr id="5" name="Image 4" descr="side-effects---magnifying-glass-on-pill-bottle-5ec746.jpg"/>
          <p:cNvPicPr>
            <a:picLocks noChangeAspect="1"/>
          </p:cNvPicPr>
          <p:nvPr/>
        </p:nvPicPr>
        <p:blipFill>
          <a:blip r:embed="rId2" cstate="print"/>
          <a:srcRect t="3801" r="2403"/>
          <a:stretch>
            <a:fillRect/>
          </a:stretch>
        </p:blipFill>
        <p:spPr>
          <a:xfrm>
            <a:off x="8256240" y="2420888"/>
            <a:ext cx="1885528" cy="2160240"/>
          </a:xfrm>
          <a:prstGeom prst="rect">
            <a:avLst/>
          </a:prstGeom>
        </p:spPr>
      </p:pic>
    </p:spTree>
    <p:extLst>
      <p:ext uri="{BB962C8B-B14F-4D97-AF65-F5344CB8AC3E}">
        <p14:creationId xmlns:p14="http://schemas.microsoft.com/office/powerpoint/2010/main" val="3045220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03512" y="253536"/>
            <a:ext cx="8784976" cy="1143000"/>
          </a:xfrm>
        </p:spPr>
        <p:txBody>
          <a:bodyPr>
            <a:noAutofit/>
          </a:bodyPr>
          <a:lstStyle/>
          <a:p>
            <a:pPr algn="ctr"/>
            <a:r>
              <a:rPr lang="en-CA" sz="3700" dirty="0"/>
              <a:t>Microdermabrasion contraindications </a:t>
            </a:r>
          </a:p>
        </p:txBody>
      </p:sp>
      <p:sp>
        <p:nvSpPr>
          <p:cNvPr id="3" name="Espace réservé du contenu 2"/>
          <p:cNvSpPr>
            <a:spLocks noGrp="1"/>
          </p:cNvSpPr>
          <p:nvPr>
            <p:ph idx="1"/>
          </p:nvPr>
        </p:nvSpPr>
        <p:spPr>
          <a:xfrm>
            <a:off x="1991544" y="1628800"/>
            <a:ext cx="8229600" cy="4526280"/>
          </a:xfrm>
        </p:spPr>
        <p:txBody>
          <a:bodyPr>
            <a:normAutofit fontScale="62500" lnSpcReduction="20000"/>
          </a:bodyPr>
          <a:lstStyle/>
          <a:p>
            <a:pPr>
              <a:buNone/>
            </a:pPr>
            <a:r>
              <a:rPr lang="en-CA" sz="3800" dirty="0"/>
              <a:t>Microdermabrasion is non-invasive and in general is </a:t>
            </a:r>
            <a:r>
              <a:rPr lang="en-CA" sz="3800" b="1" dirty="0">
                <a:solidFill>
                  <a:srgbClr val="FFC000"/>
                </a:solidFill>
              </a:rPr>
              <a:t>a very safe cosmetic treatment</a:t>
            </a:r>
            <a:r>
              <a:rPr lang="en-CA" sz="3800" dirty="0"/>
              <a:t>. Yet, there are several contraindications to this treatment. You should </a:t>
            </a:r>
            <a:r>
              <a:rPr lang="en-CA" sz="3800" b="1" dirty="0">
                <a:solidFill>
                  <a:srgbClr val="FFC000"/>
                </a:solidFill>
              </a:rPr>
              <a:t>NOT </a:t>
            </a:r>
            <a:r>
              <a:rPr lang="en-CA" sz="3800" dirty="0"/>
              <a:t>perform the treatment if the patient has </a:t>
            </a:r>
            <a:r>
              <a:rPr lang="en-CA" sz="3800" b="1" dirty="0">
                <a:solidFill>
                  <a:srgbClr val="FFC000"/>
                </a:solidFill>
              </a:rPr>
              <a:t>one or several </a:t>
            </a:r>
            <a:r>
              <a:rPr lang="en-CA" sz="3800" dirty="0"/>
              <a:t>conditions from </a:t>
            </a:r>
            <a:r>
              <a:rPr lang="en-CA" sz="3800" dirty="0" smtClean="0"/>
              <a:t>the following </a:t>
            </a:r>
            <a:endParaRPr lang="en-CA" sz="3800" dirty="0"/>
          </a:p>
          <a:p>
            <a:endParaRPr lang="en-CA" dirty="0"/>
          </a:p>
          <a:p>
            <a:r>
              <a:rPr lang="en-CA" dirty="0"/>
              <a:t>Undiagnosed lesions</a:t>
            </a:r>
          </a:p>
          <a:p>
            <a:r>
              <a:rPr lang="en-CA" dirty="0"/>
              <a:t>Recent herpes outbreaks</a:t>
            </a:r>
          </a:p>
          <a:p>
            <a:r>
              <a:rPr lang="en-CA" dirty="0"/>
              <a:t>Warts</a:t>
            </a:r>
          </a:p>
          <a:p>
            <a:r>
              <a:rPr lang="en-CA" dirty="0"/>
              <a:t>Active, weeping acne (stages 3-4)</a:t>
            </a:r>
          </a:p>
          <a:p>
            <a:r>
              <a:rPr lang="en-CA" dirty="0"/>
              <a:t>Active Rosacea</a:t>
            </a:r>
          </a:p>
          <a:p>
            <a:r>
              <a:rPr lang="en-CA" dirty="0"/>
              <a:t>Unstable diabetes</a:t>
            </a:r>
          </a:p>
          <a:p>
            <a:r>
              <a:rPr lang="en-CA" dirty="0"/>
              <a:t>Auto-immune system disorders</a:t>
            </a:r>
          </a:p>
          <a:p>
            <a:r>
              <a:rPr lang="en-CA" dirty="0"/>
              <a:t>Some patient’s </a:t>
            </a:r>
            <a:r>
              <a:rPr lang="en-CA" dirty="0" err="1"/>
              <a:t>hyperpigment</a:t>
            </a:r>
            <a:r>
              <a:rPr lang="en-CA" dirty="0"/>
              <a:t> post-treatment. Lower pressures are used on follow-up treatments for these individuals.</a:t>
            </a:r>
          </a:p>
          <a:p>
            <a:r>
              <a:rPr lang="en-CA" dirty="0"/>
              <a:t>Using </a:t>
            </a:r>
            <a:r>
              <a:rPr lang="en-CA" dirty="0" err="1"/>
              <a:t>Retin</a:t>
            </a:r>
            <a:r>
              <a:rPr lang="en-CA" dirty="0"/>
              <a:t> A religiously or just had a chemical peel</a:t>
            </a:r>
          </a:p>
          <a:p>
            <a:r>
              <a:rPr lang="en-CA" dirty="0"/>
              <a:t>Recently had laser surgery/surgery</a:t>
            </a:r>
          </a:p>
          <a:p>
            <a:pPr>
              <a:buNone/>
            </a:pPr>
            <a:endParaRPr lang="en-CA" dirty="0"/>
          </a:p>
          <a:p>
            <a:endParaRPr lang="en-CA" dirty="0"/>
          </a:p>
        </p:txBody>
      </p:sp>
      <p:pic>
        <p:nvPicPr>
          <p:cNvPr id="4" name="Image 3" descr="bigstock-No-Sign-33527354-493x350.jpg"/>
          <p:cNvPicPr>
            <a:picLocks noChangeAspect="1"/>
          </p:cNvPicPr>
          <p:nvPr/>
        </p:nvPicPr>
        <p:blipFill>
          <a:blip r:embed="rId2" cstate="print"/>
          <a:stretch>
            <a:fillRect/>
          </a:stretch>
        </p:blipFill>
        <p:spPr>
          <a:xfrm>
            <a:off x="6424068" y="3247697"/>
            <a:ext cx="2808312" cy="1853344"/>
          </a:xfrm>
          <a:prstGeom prst="rect">
            <a:avLst/>
          </a:prstGeom>
        </p:spPr>
      </p:pic>
    </p:spTree>
    <p:extLst>
      <p:ext uri="{BB962C8B-B14F-4D97-AF65-F5344CB8AC3E}">
        <p14:creationId xmlns:p14="http://schemas.microsoft.com/office/powerpoint/2010/main" val="550729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en-CA" dirty="0"/>
              <a:t>Introduction to Microdermabrasion machines</a:t>
            </a:r>
          </a:p>
        </p:txBody>
      </p:sp>
      <p:sp>
        <p:nvSpPr>
          <p:cNvPr id="3" name="Espace réservé du contenu 2"/>
          <p:cNvSpPr>
            <a:spLocks noGrp="1"/>
          </p:cNvSpPr>
          <p:nvPr>
            <p:ph idx="1"/>
          </p:nvPr>
        </p:nvSpPr>
        <p:spPr>
          <a:xfrm>
            <a:off x="1981200" y="1646236"/>
            <a:ext cx="5266928" cy="4879108"/>
          </a:xfrm>
        </p:spPr>
        <p:txBody>
          <a:bodyPr>
            <a:noAutofit/>
          </a:bodyPr>
          <a:lstStyle/>
          <a:p>
            <a:r>
              <a:rPr lang="en-CA" dirty="0"/>
              <a:t>Typical microdermabrasion sessions can last anywhere from </a:t>
            </a:r>
            <a:r>
              <a:rPr lang="en-CA" b="1" dirty="0">
                <a:solidFill>
                  <a:srgbClr val="FFC000"/>
                </a:solidFill>
              </a:rPr>
              <a:t>5 to 60 minutes</a:t>
            </a:r>
            <a:r>
              <a:rPr lang="en-CA" dirty="0"/>
              <a:t>. The length of procedure, the period of time the face is exposed to suction and how many times the head of the </a:t>
            </a:r>
            <a:r>
              <a:rPr lang="en-CA" dirty="0" smtClean="0"/>
              <a:t>hand-piece </a:t>
            </a:r>
            <a:r>
              <a:rPr lang="en-CA" dirty="0"/>
              <a:t>passes on specific sections of the face </a:t>
            </a:r>
            <a:r>
              <a:rPr lang="en-CA" b="1" dirty="0">
                <a:solidFill>
                  <a:srgbClr val="FFC000"/>
                </a:solidFill>
              </a:rPr>
              <a:t>is determined by the skin care professional based on skin type and expectations of the client. </a:t>
            </a:r>
          </a:p>
          <a:p>
            <a:r>
              <a:rPr lang="en-CA" dirty="0"/>
              <a:t>Traditionally, crystal microdermabrasion system contains </a:t>
            </a:r>
            <a:r>
              <a:rPr lang="en-CA" b="1" dirty="0">
                <a:solidFill>
                  <a:srgbClr val="FFC000"/>
                </a:solidFill>
              </a:rPr>
              <a:t>a pump</a:t>
            </a:r>
            <a:r>
              <a:rPr lang="en-CA" dirty="0"/>
              <a:t>, </a:t>
            </a:r>
            <a:r>
              <a:rPr lang="en-CA" b="1" dirty="0">
                <a:solidFill>
                  <a:srgbClr val="FFC000"/>
                </a:solidFill>
              </a:rPr>
              <a:t>a connecting tube, a hand piece, and a vacuum source</a:t>
            </a:r>
            <a:r>
              <a:rPr lang="en-CA" dirty="0"/>
              <a:t>. While the pump creates a </a:t>
            </a:r>
            <a:r>
              <a:rPr lang="en-CA" b="1" dirty="0">
                <a:solidFill>
                  <a:srgbClr val="FFC000"/>
                </a:solidFill>
              </a:rPr>
              <a:t>high-pressure stream </a:t>
            </a:r>
            <a:r>
              <a:rPr lang="en-CA" dirty="0"/>
              <a:t>of inert crystals, such as aluminum oxide, magnesium oxide, sodium chloride, and sodium bicarbonate, to abrade the skin, the vacuum removes the crystals and exfoliated skin cells. </a:t>
            </a:r>
          </a:p>
        </p:txBody>
      </p:sp>
      <p:pic>
        <p:nvPicPr>
          <p:cNvPr id="4" name="Image 3" descr="How-Crystal-Microdermabrasion-Works.png"/>
          <p:cNvPicPr>
            <a:picLocks noChangeAspect="1"/>
          </p:cNvPicPr>
          <p:nvPr/>
        </p:nvPicPr>
        <p:blipFill>
          <a:blip r:embed="rId2" cstate="print"/>
          <a:stretch>
            <a:fillRect/>
          </a:stretch>
        </p:blipFill>
        <p:spPr>
          <a:xfrm>
            <a:off x="7244146" y="1628800"/>
            <a:ext cx="2993178" cy="4680520"/>
          </a:xfrm>
          <a:prstGeom prst="rect">
            <a:avLst/>
          </a:prstGeom>
        </p:spPr>
      </p:pic>
    </p:spTree>
    <p:extLst>
      <p:ext uri="{BB962C8B-B14F-4D97-AF65-F5344CB8AC3E}">
        <p14:creationId xmlns:p14="http://schemas.microsoft.com/office/powerpoint/2010/main" val="1459365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0" y="253536"/>
            <a:ext cx="9036496" cy="1143000"/>
          </a:xfrm>
        </p:spPr>
        <p:txBody>
          <a:bodyPr>
            <a:noAutofit/>
          </a:bodyPr>
          <a:lstStyle/>
          <a:p>
            <a:pPr algn="ctr"/>
            <a:r>
              <a:rPr lang="en-CA" sz="3800" dirty="0"/>
              <a:t>Traditional crystal microdermabrasion</a:t>
            </a:r>
          </a:p>
        </p:txBody>
      </p:sp>
      <p:pic>
        <p:nvPicPr>
          <p:cNvPr id="4" name="Espace réservé du contenu 3" descr="T12.jpg"/>
          <p:cNvPicPr>
            <a:picLocks noGrp="1" noChangeAspect="1"/>
          </p:cNvPicPr>
          <p:nvPr>
            <p:ph idx="1"/>
          </p:nvPr>
        </p:nvPicPr>
        <p:blipFill>
          <a:blip r:embed="rId2" cstate="print"/>
          <a:stretch>
            <a:fillRect/>
          </a:stretch>
        </p:blipFill>
        <p:spPr>
          <a:xfrm>
            <a:off x="2279576" y="1556793"/>
            <a:ext cx="4118602" cy="4940917"/>
          </a:xfrm>
        </p:spPr>
      </p:pic>
      <p:sp>
        <p:nvSpPr>
          <p:cNvPr id="5" name="ZoneTexte 4"/>
          <p:cNvSpPr txBox="1"/>
          <p:nvPr/>
        </p:nvSpPr>
        <p:spPr>
          <a:xfrm>
            <a:off x="6672064" y="2564904"/>
            <a:ext cx="3102557" cy="3170099"/>
          </a:xfrm>
          <a:prstGeom prst="rect">
            <a:avLst/>
          </a:prstGeom>
          <a:noFill/>
        </p:spPr>
        <p:txBody>
          <a:bodyPr wrap="square" rtlCol="0">
            <a:spAutoFit/>
          </a:bodyPr>
          <a:lstStyle/>
          <a:p>
            <a:r>
              <a:rPr lang="en-CA" sz="2000" dirty="0"/>
              <a:t>Notice how there are </a:t>
            </a:r>
            <a:r>
              <a:rPr lang="en-CA" sz="2000" b="1" dirty="0">
                <a:solidFill>
                  <a:srgbClr val="FFC000"/>
                </a:solidFill>
              </a:rPr>
              <a:t>special tubes for crystals</a:t>
            </a:r>
            <a:r>
              <a:rPr lang="en-CA" sz="2000" dirty="0"/>
              <a:t>, one for </a:t>
            </a:r>
            <a:r>
              <a:rPr lang="en-CA" sz="2000" b="1" dirty="0">
                <a:solidFill>
                  <a:srgbClr val="FFC000"/>
                </a:solidFill>
              </a:rPr>
              <a:t>new</a:t>
            </a:r>
            <a:r>
              <a:rPr lang="en-CA" sz="2000" dirty="0"/>
              <a:t>, other is for </a:t>
            </a:r>
            <a:r>
              <a:rPr lang="en-CA" sz="2000" b="1" dirty="0">
                <a:solidFill>
                  <a:srgbClr val="FFC000"/>
                </a:solidFill>
              </a:rPr>
              <a:t>recycled</a:t>
            </a:r>
            <a:r>
              <a:rPr lang="en-CA" sz="2000" dirty="0"/>
              <a:t>. </a:t>
            </a:r>
          </a:p>
          <a:p>
            <a:r>
              <a:rPr lang="en-CA" sz="2000" dirty="0"/>
              <a:t>This is a </a:t>
            </a:r>
            <a:r>
              <a:rPr lang="en-CA" sz="2000" b="1" dirty="0">
                <a:solidFill>
                  <a:srgbClr val="FFC000"/>
                </a:solidFill>
              </a:rPr>
              <a:t>traditional</a:t>
            </a:r>
            <a:r>
              <a:rPr lang="en-CA" sz="2000" dirty="0"/>
              <a:t> type of machine to use for microdermabrasion.  Though still in use today in some clinics, it is </a:t>
            </a:r>
            <a:r>
              <a:rPr lang="en-CA" sz="2000" b="1" dirty="0">
                <a:solidFill>
                  <a:srgbClr val="FFC000"/>
                </a:solidFill>
              </a:rPr>
              <a:t>not used in ours</a:t>
            </a:r>
            <a:r>
              <a:rPr lang="en-CA" sz="2000" dirty="0"/>
              <a:t>.</a:t>
            </a:r>
          </a:p>
        </p:txBody>
      </p:sp>
    </p:spTree>
    <p:extLst>
      <p:ext uri="{BB962C8B-B14F-4D97-AF65-F5344CB8AC3E}">
        <p14:creationId xmlns:p14="http://schemas.microsoft.com/office/powerpoint/2010/main" val="3727767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CA" dirty="0"/>
              <a:t>Diamond tip technique</a:t>
            </a:r>
          </a:p>
        </p:txBody>
      </p:sp>
      <p:sp>
        <p:nvSpPr>
          <p:cNvPr id="3" name="Espace réservé du contenu 2"/>
          <p:cNvSpPr>
            <a:spLocks noGrp="1"/>
          </p:cNvSpPr>
          <p:nvPr>
            <p:ph idx="1"/>
          </p:nvPr>
        </p:nvSpPr>
        <p:spPr>
          <a:xfrm>
            <a:off x="1991544" y="1646236"/>
            <a:ext cx="5338936" cy="5211764"/>
          </a:xfrm>
        </p:spPr>
        <p:txBody>
          <a:bodyPr>
            <a:normAutofit/>
          </a:bodyPr>
          <a:lstStyle/>
          <a:p>
            <a:r>
              <a:rPr lang="en-CA" dirty="0"/>
              <a:t>Alternatively, the inert crystals can be and are  replaced by a roughened surface of the tip in the </a:t>
            </a:r>
            <a:r>
              <a:rPr lang="en-CA" b="1" dirty="0">
                <a:solidFill>
                  <a:srgbClr val="FFC000"/>
                </a:solidFill>
              </a:rPr>
              <a:t>diamond microdermabrasion system</a:t>
            </a:r>
            <a:r>
              <a:rPr lang="en-CA" dirty="0"/>
              <a:t>. Unlike the older crystal microdermabrasion system, the diamond microdermabrasion </a:t>
            </a:r>
            <a:r>
              <a:rPr lang="en-CA" b="1" dirty="0">
                <a:solidFill>
                  <a:srgbClr val="FFC000"/>
                </a:solidFill>
              </a:rPr>
              <a:t>does not produce particles from crystals </a:t>
            </a:r>
            <a:r>
              <a:rPr lang="en-CA" dirty="0"/>
              <a:t>that may be </a:t>
            </a:r>
            <a:r>
              <a:rPr lang="en-CA" b="1" dirty="0">
                <a:solidFill>
                  <a:srgbClr val="FFC000"/>
                </a:solidFill>
              </a:rPr>
              <a:t>inhaled into patients’ nose or blown into the eyes</a:t>
            </a:r>
            <a:r>
              <a:rPr lang="en-CA" dirty="0"/>
              <a:t>. Hence, diamond microdermabrasion is regarded as having </a:t>
            </a:r>
            <a:r>
              <a:rPr lang="en-CA" b="1" dirty="0">
                <a:solidFill>
                  <a:srgbClr val="FFC000"/>
                </a:solidFill>
              </a:rPr>
              <a:t>higher safety </a:t>
            </a:r>
            <a:r>
              <a:rPr lang="en-CA" dirty="0"/>
              <a:t>for use on areas around the eyes and lips. Generally, </a:t>
            </a:r>
            <a:r>
              <a:rPr lang="en-CA" b="1" dirty="0">
                <a:solidFill>
                  <a:srgbClr val="FFC000"/>
                </a:solidFill>
              </a:rPr>
              <a:t>the slower </a:t>
            </a:r>
            <a:r>
              <a:rPr lang="en-CA" dirty="0"/>
              <a:t>the movement of the microdermabrasion hand piece against the skin and the greater the numbers of passes over the skin, </a:t>
            </a:r>
            <a:r>
              <a:rPr lang="en-CA" b="1" dirty="0">
                <a:solidFill>
                  <a:srgbClr val="FFC000"/>
                </a:solidFill>
              </a:rPr>
              <a:t>the deeper </a:t>
            </a:r>
            <a:r>
              <a:rPr lang="en-CA" dirty="0"/>
              <a:t>the skin treatment. On the picture you can see an example of a diamond tip machine, which makes the treatment much easier for the skin specialist as well as much safer for the patient. </a:t>
            </a:r>
          </a:p>
          <a:p>
            <a:endParaRPr lang="en-CA" sz="1400" dirty="0"/>
          </a:p>
        </p:txBody>
      </p:sp>
      <p:pic>
        <p:nvPicPr>
          <p:cNvPr id="4" name="Image 3" descr="Diamond_Microdermabrasion_Machine.jpg"/>
          <p:cNvPicPr>
            <a:picLocks noChangeAspect="1"/>
          </p:cNvPicPr>
          <p:nvPr/>
        </p:nvPicPr>
        <p:blipFill>
          <a:blip r:embed="rId2" cstate="print"/>
          <a:stretch>
            <a:fillRect/>
          </a:stretch>
        </p:blipFill>
        <p:spPr>
          <a:xfrm>
            <a:off x="7464152" y="2564905"/>
            <a:ext cx="2587724" cy="2156437"/>
          </a:xfrm>
          <a:prstGeom prst="rect">
            <a:avLst/>
          </a:prstGeom>
        </p:spPr>
      </p:pic>
    </p:spTree>
    <p:extLst>
      <p:ext uri="{BB962C8B-B14F-4D97-AF65-F5344CB8AC3E}">
        <p14:creationId xmlns:p14="http://schemas.microsoft.com/office/powerpoint/2010/main" val="2685924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0" y="253536"/>
            <a:ext cx="8964488" cy="1143000"/>
          </a:xfrm>
        </p:spPr>
        <p:txBody>
          <a:bodyPr>
            <a:noAutofit/>
          </a:bodyPr>
          <a:lstStyle/>
          <a:p>
            <a:r>
              <a:rPr lang="en-CA" sz="3900" dirty="0"/>
              <a:t>Products used for microdermabrasion</a:t>
            </a:r>
          </a:p>
        </p:txBody>
      </p:sp>
      <p:sp>
        <p:nvSpPr>
          <p:cNvPr id="3" name="Espace réservé du contenu 2"/>
          <p:cNvSpPr>
            <a:spLocks noGrp="1"/>
          </p:cNvSpPr>
          <p:nvPr>
            <p:ph idx="1"/>
          </p:nvPr>
        </p:nvSpPr>
        <p:spPr>
          <a:xfrm>
            <a:off x="1981200" y="1646238"/>
            <a:ext cx="5338936" cy="4807099"/>
          </a:xfrm>
        </p:spPr>
        <p:txBody>
          <a:bodyPr>
            <a:normAutofit/>
          </a:bodyPr>
          <a:lstStyle/>
          <a:p>
            <a:r>
              <a:rPr lang="en-CA" dirty="0"/>
              <a:t>It is best for the patient to do microdermabrasion along with </a:t>
            </a:r>
            <a:r>
              <a:rPr lang="en-CA" b="1" dirty="0">
                <a:solidFill>
                  <a:srgbClr val="FFC000"/>
                </a:solidFill>
              </a:rPr>
              <a:t>mild glycolic peels</a:t>
            </a:r>
            <a:r>
              <a:rPr lang="en-CA" dirty="0"/>
              <a:t>, however, these are two different treatments. </a:t>
            </a:r>
          </a:p>
          <a:p>
            <a:r>
              <a:rPr lang="en-CA" dirty="0"/>
              <a:t>During microdermabrasion treatment we use </a:t>
            </a:r>
            <a:r>
              <a:rPr lang="en-CA" b="1" dirty="0">
                <a:solidFill>
                  <a:srgbClr val="FFC000"/>
                </a:solidFill>
              </a:rPr>
              <a:t>Rivage Dead Sea cosmetics</a:t>
            </a:r>
            <a:r>
              <a:rPr lang="en-CA" dirty="0"/>
              <a:t>. There are three steps in the treatment: </a:t>
            </a:r>
          </a:p>
          <a:p>
            <a:pPr marL="514350" indent="-514350">
              <a:buFont typeface="+mj-lt"/>
              <a:buAutoNum type="arabicPeriod"/>
            </a:pPr>
            <a:r>
              <a:rPr lang="en-CA" b="1" dirty="0">
                <a:solidFill>
                  <a:srgbClr val="FFC000"/>
                </a:solidFill>
              </a:rPr>
              <a:t>Cleaning </a:t>
            </a:r>
            <a:r>
              <a:rPr lang="en-CA" dirty="0"/>
              <a:t>of the skin to prepare it for the treatment;</a:t>
            </a:r>
          </a:p>
          <a:p>
            <a:pPr marL="514350" indent="-514350">
              <a:buFont typeface="+mj-lt"/>
              <a:buAutoNum type="arabicPeriod"/>
            </a:pPr>
            <a:r>
              <a:rPr lang="en-CA" dirty="0"/>
              <a:t>Microdermabrasion made by a </a:t>
            </a:r>
            <a:r>
              <a:rPr lang="en-CA" b="1" dirty="0">
                <a:solidFill>
                  <a:srgbClr val="FFC000"/>
                </a:solidFill>
              </a:rPr>
              <a:t>machine</a:t>
            </a:r>
            <a:r>
              <a:rPr lang="en-CA" dirty="0"/>
              <a:t>;</a:t>
            </a:r>
          </a:p>
          <a:p>
            <a:pPr marL="514350" indent="-514350">
              <a:buFont typeface="+mj-lt"/>
              <a:buAutoNum type="arabicPeriod"/>
            </a:pPr>
            <a:r>
              <a:rPr lang="en-CA" dirty="0"/>
              <a:t>Post-treatment application of products to </a:t>
            </a:r>
            <a:r>
              <a:rPr lang="en-CA" b="1" dirty="0">
                <a:solidFill>
                  <a:srgbClr val="FFC000"/>
                </a:solidFill>
              </a:rPr>
              <a:t>stabilise</a:t>
            </a:r>
            <a:r>
              <a:rPr lang="en-CA" dirty="0"/>
              <a:t> the skin.</a:t>
            </a:r>
          </a:p>
          <a:p>
            <a:pPr marL="514350" indent="-514350">
              <a:buNone/>
            </a:pPr>
            <a:endParaRPr lang="en-CA" dirty="0"/>
          </a:p>
          <a:p>
            <a:pPr marL="514350" indent="-514350">
              <a:buFont typeface="+mj-lt"/>
              <a:buAutoNum type="arabicPeriod"/>
            </a:pPr>
            <a:endParaRPr lang="en-CA" dirty="0"/>
          </a:p>
        </p:txBody>
      </p:sp>
      <p:pic>
        <p:nvPicPr>
          <p:cNvPr id="4" name="Image 3" descr="3-steps.jpg"/>
          <p:cNvPicPr>
            <a:picLocks noChangeAspect="1"/>
          </p:cNvPicPr>
          <p:nvPr/>
        </p:nvPicPr>
        <p:blipFill>
          <a:blip r:embed="rId2" cstate="print"/>
          <a:stretch>
            <a:fillRect/>
          </a:stretch>
        </p:blipFill>
        <p:spPr>
          <a:xfrm>
            <a:off x="7320137" y="2492897"/>
            <a:ext cx="2809875" cy="2276475"/>
          </a:xfrm>
          <a:prstGeom prst="rect">
            <a:avLst/>
          </a:prstGeom>
        </p:spPr>
      </p:pic>
    </p:spTree>
    <p:extLst>
      <p:ext uri="{BB962C8B-B14F-4D97-AF65-F5344CB8AC3E}">
        <p14:creationId xmlns:p14="http://schemas.microsoft.com/office/powerpoint/2010/main" val="477381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CA" dirty="0"/>
              <a:t>1. Cleaning of the skin </a:t>
            </a:r>
          </a:p>
        </p:txBody>
      </p:sp>
      <p:sp>
        <p:nvSpPr>
          <p:cNvPr id="3" name="Espace réservé du contenu 2"/>
          <p:cNvSpPr>
            <a:spLocks noGrp="1"/>
          </p:cNvSpPr>
          <p:nvPr>
            <p:ph idx="1"/>
          </p:nvPr>
        </p:nvSpPr>
        <p:spPr>
          <a:xfrm>
            <a:off x="5735960" y="1628801"/>
            <a:ext cx="4762872" cy="4879107"/>
          </a:xfrm>
        </p:spPr>
        <p:txBody>
          <a:bodyPr>
            <a:normAutofit/>
          </a:bodyPr>
          <a:lstStyle/>
          <a:p>
            <a:r>
              <a:rPr lang="en-CA" dirty="0"/>
              <a:t>To clean the skin and prepare it for the treatment, we use three products of Rivage: </a:t>
            </a:r>
            <a:r>
              <a:rPr lang="en-CA" b="1" dirty="0">
                <a:solidFill>
                  <a:srgbClr val="FFC000"/>
                </a:solidFill>
              </a:rPr>
              <a:t>Make-Up remover</a:t>
            </a:r>
            <a:r>
              <a:rPr lang="en-CA" dirty="0"/>
              <a:t>; </a:t>
            </a:r>
            <a:r>
              <a:rPr lang="en-CA" b="1" dirty="0">
                <a:solidFill>
                  <a:srgbClr val="FFC000"/>
                </a:solidFill>
              </a:rPr>
              <a:t>Liquid Cleanser </a:t>
            </a:r>
            <a:r>
              <a:rPr lang="en-CA" dirty="0"/>
              <a:t>and </a:t>
            </a:r>
            <a:r>
              <a:rPr lang="en-CA" b="1" dirty="0">
                <a:solidFill>
                  <a:srgbClr val="FFC000"/>
                </a:solidFill>
              </a:rPr>
              <a:t>Facial Wash Refresher Gel</a:t>
            </a:r>
            <a:r>
              <a:rPr lang="en-CA" dirty="0"/>
              <a:t>. These three products, when combined together, assure a good cleaning and </a:t>
            </a:r>
            <a:r>
              <a:rPr lang="en-CA" b="1" dirty="0">
                <a:solidFill>
                  <a:srgbClr val="FFC000"/>
                </a:solidFill>
              </a:rPr>
              <a:t>prepare</a:t>
            </a:r>
            <a:r>
              <a:rPr lang="en-CA" dirty="0"/>
              <a:t> the skin canvas for an effective treatment. </a:t>
            </a:r>
          </a:p>
          <a:p>
            <a:r>
              <a:rPr lang="en-CA" dirty="0"/>
              <a:t>If the treatment is done during the day, </a:t>
            </a:r>
            <a:r>
              <a:rPr lang="en-CA" b="1" dirty="0">
                <a:solidFill>
                  <a:srgbClr val="FFC000"/>
                </a:solidFill>
              </a:rPr>
              <a:t>Facial </a:t>
            </a:r>
            <a:r>
              <a:rPr lang="en-CA" b="1" dirty="0" err="1">
                <a:solidFill>
                  <a:srgbClr val="FFC000"/>
                </a:solidFill>
              </a:rPr>
              <a:t>Exfoliant</a:t>
            </a:r>
            <a:r>
              <a:rPr lang="en-CA" dirty="0"/>
              <a:t> cream may be added. </a:t>
            </a:r>
          </a:p>
        </p:txBody>
      </p:sp>
      <p:pic>
        <p:nvPicPr>
          <p:cNvPr id="4" name="Image 3" descr="11_8_19.jpg"/>
          <p:cNvPicPr>
            <a:picLocks noChangeAspect="1"/>
          </p:cNvPicPr>
          <p:nvPr/>
        </p:nvPicPr>
        <p:blipFill>
          <a:blip r:embed="rId2" cstate="print"/>
          <a:stretch>
            <a:fillRect/>
          </a:stretch>
        </p:blipFill>
        <p:spPr>
          <a:xfrm>
            <a:off x="1847528" y="2276872"/>
            <a:ext cx="3695700" cy="2838450"/>
          </a:xfrm>
          <a:prstGeom prst="rect">
            <a:avLst/>
          </a:prstGeom>
        </p:spPr>
      </p:pic>
    </p:spTree>
    <p:extLst>
      <p:ext uri="{BB962C8B-B14F-4D97-AF65-F5344CB8AC3E}">
        <p14:creationId xmlns:p14="http://schemas.microsoft.com/office/powerpoint/2010/main" val="3211930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000" dirty="0"/>
              <a:t>2. Microdermabrasion by Machine</a:t>
            </a:r>
          </a:p>
        </p:txBody>
      </p:sp>
      <p:sp>
        <p:nvSpPr>
          <p:cNvPr id="3" name="Espace réservé du contenu 2"/>
          <p:cNvSpPr>
            <a:spLocks noGrp="1"/>
          </p:cNvSpPr>
          <p:nvPr>
            <p:ph idx="1"/>
          </p:nvPr>
        </p:nvSpPr>
        <p:spPr>
          <a:xfrm>
            <a:off x="1981200" y="1646237"/>
            <a:ext cx="4618856" cy="4526280"/>
          </a:xfrm>
        </p:spPr>
        <p:txBody>
          <a:bodyPr>
            <a:normAutofit/>
          </a:bodyPr>
          <a:lstStyle/>
          <a:p>
            <a:r>
              <a:rPr lang="en-CA" dirty="0"/>
              <a:t>The technique consists of moving the hand piece’s </a:t>
            </a:r>
            <a:r>
              <a:rPr lang="en-CA" b="1" dirty="0">
                <a:solidFill>
                  <a:srgbClr val="FFC000"/>
                </a:solidFill>
              </a:rPr>
              <a:t>head</a:t>
            </a:r>
            <a:r>
              <a:rPr lang="en-CA" dirty="0"/>
              <a:t> gently </a:t>
            </a:r>
            <a:r>
              <a:rPr lang="en-CA" b="1" dirty="0">
                <a:solidFill>
                  <a:srgbClr val="FFC000"/>
                </a:solidFill>
              </a:rPr>
              <a:t>on the face</a:t>
            </a:r>
            <a:r>
              <a:rPr lang="en-CA" dirty="0"/>
              <a:t> of the patient. The period of time you keep the head on a certain spot and the frequency of rotations on the face is determined by the skin necessities of the patient.</a:t>
            </a:r>
          </a:p>
        </p:txBody>
      </p:sp>
      <p:pic>
        <p:nvPicPr>
          <p:cNvPr id="4" name="Image 3" descr="microdermabrasion.jpg"/>
          <p:cNvPicPr>
            <a:picLocks noChangeAspect="1"/>
          </p:cNvPicPr>
          <p:nvPr/>
        </p:nvPicPr>
        <p:blipFill>
          <a:blip r:embed="rId2" cstate="print"/>
          <a:stretch>
            <a:fillRect/>
          </a:stretch>
        </p:blipFill>
        <p:spPr>
          <a:xfrm>
            <a:off x="6847118" y="1988840"/>
            <a:ext cx="3352620" cy="3672408"/>
          </a:xfrm>
          <a:prstGeom prst="rect">
            <a:avLst/>
          </a:prstGeom>
        </p:spPr>
      </p:pic>
    </p:spTree>
    <p:extLst>
      <p:ext uri="{BB962C8B-B14F-4D97-AF65-F5344CB8AC3E}">
        <p14:creationId xmlns:p14="http://schemas.microsoft.com/office/powerpoint/2010/main" val="3062569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1504" y="253536"/>
            <a:ext cx="8856984" cy="1143000"/>
          </a:xfrm>
        </p:spPr>
        <p:txBody>
          <a:bodyPr>
            <a:noAutofit/>
          </a:bodyPr>
          <a:lstStyle/>
          <a:p>
            <a:r>
              <a:rPr lang="en-CA" sz="3900" dirty="0"/>
              <a:t>Replenishing and stabilizing the skin</a:t>
            </a:r>
          </a:p>
        </p:txBody>
      </p:sp>
      <p:sp>
        <p:nvSpPr>
          <p:cNvPr id="3" name="Espace réservé du contenu 2"/>
          <p:cNvSpPr>
            <a:spLocks noGrp="1"/>
          </p:cNvSpPr>
          <p:nvPr>
            <p:ph idx="1"/>
          </p:nvPr>
        </p:nvSpPr>
        <p:spPr>
          <a:xfrm>
            <a:off x="4871864" y="1484784"/>
            <a:ext cx="5338936" cy="5211764"/>
          </a:xfrm>
        </p:spPr>
        <p:txBody>
          <a:bodyPr>
            <a:noAutofit/>
          </a:bodyPr>
          <a:lstStyle/>
          <a:p>
            <a:r>
              <a:rPr lang="en-CA" sz="1750" dirty="0"/>
              <a:t>To bring skin </a:t>
            </a:r>
            <a:r>
              <a:rPr lang="en-CA" sz="1750" b="1" dirty="0">
                <a:solidFill>
                  <a:srgbClr val="FFC000"/>
                </a:solidFill>
              </a:rPr>
              <a:t>back to normal </a:t>
            </a:r>
            <a:r>
              <a:rPr lang="en-CA" sz="1750" dirty="0"/>
              <a:t>we also use a number of products which vary, depending on the time of the day the treatment was done at and on the type of skin of the patient.  First product to use is </a:t>
            </a:r>
            <a:r>
              <a:rPr lang="en-CA" sz="1750" b="1" dirty="0">
                <a:solidFill>
                  <a:srgbClr val="FFC000"/>
                </a:solidFill>
              </a:rPr>
              <a:t>Mineral Toner</a:t>
            </a:r>
            <a:r>
              <a:rPr lang="en-CA" sz="1750" dirty="0"/>
              <a:t>, which </a:t>
            </a:r>
            <a:r>
              <a:rPr lang="en-CA" sz="1750" b="1" dirty="0">
                <a:solidFill>
                  <a:srgbClr val="FFC000"/>
                </a:solidFill>
              </a:rPr>
              <a:t>balances skin’s pH </a:t>
            </a:r>
            <a:r>
              <a:rPr lang="en-CA" sz="1750" dirty="0"/>
              <a:t>and helps close the micro ruptures in the skin. Followed by it is </a:t>
            </a:r>
            <a:r>
              <a:rPr lang="en-CA" sz="1750" b="1" dirty="0">
                <a:solidFill>
                  <a:srgbClr val="FFC000"/>
                </a:solidFill>
              </a:rPr>
              <a:t>day or night cream</a:t>
            </a:r>
            <a:r>
              <a:rPr lang="en-CA" sz="1750" dirty="0"/>
              <a:t>, depending on the time of the day. The cream absolutely must be </a:t>
            </a:r>
            <a:r>
              <a:rPr lang="en-CA" sz="1750" b="1" dirty="0">
                <a:solidFill>
                  <a:srgbClr val="FFC000"/>
                </a:solidFill>
              </a:rPr>
              <a:t>moisturizing</a:t>
            </a:r>
            <a:r>
              <a:rPr lang="en-CA" sz="1750" dirty="0"/>
              <a:t>, for the skin needs moisture after such a treatment in order to heal and replenish properly. </a:t>
            </a:r>
          </a:p>
          <a:p>
            <a:r>
              <a:rPr lang="en-CA" sz="1750" dirty="0"/>
              <a:t>Finally, unless it is dark at night, we use </a:t>
            </a:r>
            <a:r>
              <a:rPr lang="en-CA" sz="1750" b="1" dirty="0">
                <a:solidFill>
                  <a:srgbClr val="FFC000"/>
                </a:solidFill>
              </a:rPr>
              <a:t>sun protection</a:t>
            </a:r>
            <a:r>
              <a:rPr lang="en-CA" sz="1750" dirty="0"/>
              <a:t>, which we put at the very end of the treatment. This is essential for the treatment, because if the face enters in contact with UV rays after the treatment, it may </a:t>
            </a:r>
            <a:r>
              <a:rPr lang="en-CA" sz="1750" b="1" dirty="0">
                <a:solidFill>
                  <a:srgbClr val="FFC000"/>
                </a:solidFill>
              </a:rPr>
              <a:t>create pigmentation spots</a:t>
            </a:r>
            <a:r>
              <a:rPr lang="en-CA" sz="1750" dirty="0"/>
              <a:t>, which are highly undesirable and may be </a:t>
            </a:r>
            <a:r>
              <a:rPr lang="en-CA" sz="1750" b="1" dirty="0">
                <a:solidFill>
                  <a:srgbClr val="FFC000"/>
                </a:solidFill>
              </a:rPr>
              <a:t>dangerous</a:t>
            </a:r>
            <a:r>
              <a:rPr lang="en-CA" sz="1750" dirty="0"/>
              <a:t>. </a:t>
            </a:r>
          </a:p>
        </p:txBody>
      </p:sp>
      <p:pic>
        <p:nvPicPr>
          <p:cNvPr id="4" name="Image 3" descr="tumblr_mjz98qxmns1s5jjtzo1_500.gif"/>
          <p:cNvPicPr>
            <a:picLocks noChangeAspect="1"/>
          </p:cNvPicPr>
          <p:nvPr/>
        </p:nvPicPr>
        <p:blipFill>
          <a:blip r:embed="rId2" cstate="print"/>
          <a:stretch>
            <a:fillRect/>
          </a:stretch>
        </p:blipFill>
        <p:spPr>
          <a:xfrm>
            <a:off x="1775520" y="1196752"/>
            <a:ext cx="3456384" cy="3456384"/>
          </a:xfrm>
          <a:prstGeom prst="rect">
            <a:avLst/>
          </a:prstGeom>
        </p:spPr>
      </p:pic>
      <p:pic>
        <p:nvPicPr>
          <p:cNvPr id="5" name="Image 4" descr="item_L_6397494_3742092.jpg"/>
          <p:cNvPicPr>
            <a:picLocks noChangeAspect="1"/>
          </p:cNvPicPr>
          <p:nvPr/>
        </p:nvPicPr>
        <p:blipFill>
          <a:blip r:embed="rId3" cstate="print"/>
          <a:stretch>
            <a:fillRect/>
          </a:stretch>
        </p:blipFill>
        <p:spPr>
          <a:xfrm>
            <a:off x="2927648" y="4293097"/>
            <a:ext cx="1136526" cy="2401111"/>
          </a:xfrm>
          <a:prstGeom prst="rect">
            <a:avLst/>
          </a:prstGeom>
        </p:spPr>
      </p:pic>
    </p:spTree>
    <p:extLst>
      <p:ext uri="{BB962C8B-B14F-4D97-AF65-F5344CB8AC3E}">
        <p14:creationId xmlns:p14="http://schemas.microsoft.com/office/powerpoint/2010/main" val="3141092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Description</a:t>
            </a:r>
          </a:p>
        </p:txBody>
      </p:sp>
      <p:sp>
        <p:nvSpPr>
          <p:cNvPr id="3" name="Content Placeholder 2"/>
          <p:cNvSpPr>
            <a:spLocks noGrp="1"/>
          </p:cNvSpPr>
          <p:nvPr>
            <p:ph idx="1"/>
          </p:nvPr>
        </p:nvSpPr>
        <p:spPr/>
        <p:txBody>
          <a:bodyPr/>
          <a:lstStyle/>
          <a:p>
            <a:r>
              <a:rPr lang="en-CA" dirty="0"/>
              <a:t>Crystals that are used are made of Aluminium Oxide; which is completely natural mineral without any combination of a chemical product. Aluminium Oxide is considered a low health risk when inhaled.  </a:t>
            </a:r>
          </a:p>
          <a:p>
            <a:r>
              <a:rPr lang="en-CA" dirty="0"/>
              <a:t>They used different levels based on the skin type. The epidermal layers are removed gently and safely over a course of treatments. In every following treatment, the intensity can be increased in order to reach deeper down the layers of the epidermis. The skin may develop a bigger tolerance to the treatment , therefore you may increase the level the treatment that follows.</a:t>
            </a:r>
          </a:p>
          <a:p>
            <a:r>
              <a:rPr lang="en-CA" dirty="0"/>
              <a:t>The clients all have different type of skin , so people with problematic skin may need more treatment than usual. The maximum of treatment the clients are allowed are approximately 15-20 treatments </a:t>
            </a:r>
            <a:endParaRPr lang="en-CA" dirty="0" smtClean="0"/>
          </a:p>
          <a:p>
            <a:pPr marL="0" indent="0">
              <a:buNone/>
            </a:pPr>
            <a:endParaRPr lang="en-CA" dirty="0"/>
          </a:p>
        </p:txBody>
      </p:sp>
    </p:spTree>
    <p:extLst>
      <p:ext uri="{BB962C8B-B14F-4D97-AF65-F5344CB8AC3E}">
        <p14:creationId xmlns:p14="http://schemas.microsoft.com/office/powerpoint/2010/main" val="422453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3" y="609599"/>
            <a:ext cx="9538721" cy="6011917"/>
          </a:xfrm>
        </p:spPr>
        <p:txBody>
          <a:bodyPr>
            <a:normAutofit/>
          </a:bodyPr>
          <a:lstStyle/>
          <a:p>
            <a:r>
              <a:rPr lang="en-CA" dirty="0" smtClean="0"/>
              <a:t>What to expect:</a:t>
            </a:r>
            <a:br>
              <a:rPr lang="en-CA" dirty="0" smtClean="0"/>
            </a:br>
            <a:r>
              <a:rPr lang="en-CA" dirty="0"/>
              <a:t/>
            </a:r>
            <a:br>
              <a:rPr lang="en-CA" dirty="0"/>
            </a:br>
            <a:r>
              <a:rPr lang="en-CA" sz="2700" dirty="0">
                <a:solidFill>
                  <a:srgbClr val="00B050"/>
                </a:solidFill>
              </a:rPr>
              <a:t>Effects of projection</a:t>
            </a:r>
            <a:r>
              <a:rPr lang="en-CA" sz="2700" dirty="0"/>
              <a:t/>
            </a:r>
            <a:br>
              <a:rPr lang="en-CA" sz="2700" dirty="0"/>
            </a:br>
            <a:r>
              <a:rPr lang="en-CA" sz="2700" dirty="0">
                <a:solidFill>
                  <a:schemeClr val="tx1">
                    <a:lumMod val="95000"/>
                    <a:lumOff val="5000"/>
                  </a:schemeClr>
                </a:solidFill>
              </a:rPr>
              <a:t>The skin is </a:t>
            </a:r>
            <a:r>
              <a:rPr lang="en-CA" sz="2700" dirty="0" smtClean="0">
                <a:solidFill>
                  <a:schemeClr val="tx1">
                    <a:lumMod val="95000"/>
                    <a:lumOff val="5000"/>
                  </a:schemeClr>
                </a:solidFill>
              </a:rPr>
              <a:t>reoxygenated</a:t>
            </a:r>
            <a:r>
              <a:rPr lang="en-CA" sz="2700" dirty="0">
                <a:solidFill>
                  <a:schemeClr val="tx1">
                    <a:lumMod val="95000"/>
                    <a:lumOff val="5000"/>
                  </a:schemeClr>
                </a:solidFill>
              </a:rPr>
              <a:t>, the small scars are blurred, the tissues are energized.</a:t>
            </a:r>
            <a:br>
              <a:rPr lang="en-CA" sz="2700" dirty="0">
                <a:solidFill>
                  <a:schemeClr val="tx1">
                    <a:lumMod val="95000"/>
                    <a:lumOff val="5000"/>
                  </a:schemeClr>
                </a:solidFill>
              </a:rPr>
            </a:br>
            <a:r>
              <a:rPr lang="en-CA" sz="2700" dirty="0">
                <a:solidFill>
                  <a:schemeClr val="tx1">
                    <a:lumMod val="95000"/>
                    <a:lumOff val="5000"/>
                  </a:schemeClr>
                </a:solidFill>
              </a:rPr>
              <a:t>The skin appears younger, more toned and embellished (flash effect).</a:t>
            </a:r>
            <a:r>
              <a:rPr lang="en-CA" sz="2700" dirty="0"/>
              <a:t/>
            </a:r>
            <a:br>
              <a:rPr lang="en-CA" sz="2700" dirty="0"/>
            </a:br>
            <a:r>
              <a:rPr lang="en-CA" sz="2700" dirty="0"/>
              <a:t/>
            </a:r>
            <a:br>
              <a:rPr lang="en-CA" sz="2700" dirty="0"/>
            </a:br>
            <a:r>
              <a:rPr lang="en-CA" sz="2700" dirty="0"/>
              <a:t> </a:t>
            </a:r>
            <a:br>
              <a:rPr lang="en-CA" sz="2700" dirty="0"/>
            </a:br>
            <a:r>
              <a:rPr lang="en-CA" sz="2700" dirty="0" smtClean="0">
                <a:solidFill>
                  <a:srgbClr val="00B050"/>
                </a:solidFill>
              </a:rPr>
              <a:t>Effects </a:t>
            </a:r>
            <a:r>
              <a:rPr lang="en-CA" sz="2700" dirty="0">
                <a:solidFill>
                  <a:srgbClr val="00B050"/>
                </a:solidFill>
              </a:rPr>
              <a:t>of aspiration</a:t>
            </a:r>
            <a:r>
              <a:rPr lang="en-CA" sz="2700" dirty="0"/>
              <a:t/>
            </a:r>
            <a:br>
              <a:rPr lang="en-CA" sz="2700" dirty="0"/>
            </a:br>
            <a:r>
              <a:rPr lang="en-CA" sz="2700" dirty="0">
                <a:solidFill>
                  <a:schemeClr val="tx1">
                    <a:lumMod val="95000"/>
                    <a:lumOff val="5000"/>
                  </a:schemeClr>
                </a:solidFill>
              </a:rPr>
              <a:t>The skin is softer to the touch and the new skin effect is immediately visible. Wrinkles and imperfections are softened (lifting effect).</a:t>
            </a:r>
          </a:p>
        </p:txBody>
      </p:sp>
    </p:spTree>
    <p:extLst>
      <p:ext uri="{BB962C8B-B14F-4D97-AF65-F5344CB8AC3E}">
        <p14:creationId xmlns:p14="http://schemas.microsoft.com/office/powerpoint/2010/main" val="2597242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34" y="0"/>
            <a:ext cx="8247533" cy="6858000"/>
          </a:xfrm>
        </p:spPr>
        <p:txBody>
          <a:bodyPr/>
          <a:lstStyle/>
          <a:p>
            <a:r>
              <a:rPr lang="en-CA" dirty="0" smtClean="0"/>
              <a:t>How to perform Microdermabrasion:</a:t>
            </a:r>
            <a:br>
              <a:rPr lang="en-CA" dirty="0" smtClean="0"/>
            </a:br>
            <a:r>
              <a:rPr lang="en-CA" dirty="0"/>
              <a:t/>
            </a:r>
            <a:br>
              <a:rPr lang="en-CA" dirty="0"/>
            </a:br>
            <a:r>
              <a:rPr lang="en-CA" sz="1600" b="1" dirty="0" smtClean="0">
                <a:solidFill>
                  <a:schemeClr val="accent2">
                    <a:lumMod val="75000"/>
                  </a:schemeClr>
                </a:solidFill>
              </a:rPr>
              <a:t>STEP1</a:t>
            </a:r>
            <a:r>
              <a:rPr lang="en-CA" sz="1600" dirty="0" smtClean="0">
                <a:solidFill>
                  <a:schemeClr val="accent2">
                    <a:lumMod val="75000"/>
                  </a:schemeClr>
                </a:solidFill>
              </a:rPr>
              <a:t>: </a:t>
            </a:r>
            <a:r>
              <a:rPr lang="en-CA" sz="1600" dirty="0" smtClean="0">
                <a:solidFill>
                  <a:schemeClr val="tx1"/>
                </a:solidFill>
              </a:rPr>
              <a:t>Cleanse the skin using a calming gel or foam to remove impurities, dirt, oil and makeup; so the microdermabrasion treatment will penetrate deeper into the skin and provides a more even result</a:t>
            </a:r>
            <a:br>
              <a:rPr lang="en-CA" sz="1600" dirty="0" smtClean="0">
                <a:solidFill>
                  <a:schemeClr val="tx1"/>
                </a:solidFill>
              </a:rPr>
            </a:br>
            <a:r>
              <a:rPr lang="en-CA" sz="1600" dirty="0" smtClean="0">
                <a:solidFill>
                  <a:schemeClr val="tx1"/>
                </a:solidFill>
              </a:rPr>
              <a:t/>
            </a:r>
            <a:br>
              <a:rPr lang="en-CA" sz="1600" dirty="0" smtClean="0">
                <a:solidFill>
                  <a:schemeClr val="tx1"/>
                </a:solidFill>
              </a:rPr>
            </a:br>
            <a:r>
              <a:rPr lang="en-CA" sz="1600" dirty="0" smtClean="0">
                <a:solidFill>
                  <a:schemeClr val="tx1"/>
                </a:solidFill>
              </a:rPr>
              <a:t/>
            </a:r>
            <a:br>
              <a:rPr lang="en-CA" sz="1600" dirty="0" smtClean="0">
                <a:solidFill>
                  <a:schemeClr val="tx1"/>
                </a:solidFill>
              </a:rPr>
            </a:br>
            <a:r>
              <a:rPr lang="en-CA" sz="1600" dirty="0" smtClean="0">
                <a:solidFill>
                  <a:schemeClr val="tx1"/>
                </a:solidFill>
              </a:rPr>
              <a:t/>
            </a:r>
            <a:br>
              <a:rPr lang="en-CA" sz="1600" dirty="0" smtClean="0">
                <a:solidFill>
                  <a:schemeClr val="tx1"/>
                </a:solidFill>
              </a:rPr>
            </a:br>
            <a:r>
              <a:rPr lang="en-CA" sz="1600" dirty="0">
                <a:solidFill>
                  <a:schemeClr val="tx1"/>
                </a:solidFill>
              </a:rPr>
              <a:t/>
            </a:r>
            <a:br>
              <a:rPr lang="en-CA" sz="1600" dirty="0">
                <a:solidFill>
                  <a:schemeClr val="tx1"/>
                </a:solidFill>
              </a:rPr>
            </a:br>
            <a:r>
              <a:rPr lang="en-CA" sz="1600" dirty="0" smtClean="0">
                <a:solidFill>
                  <a:schemeClr val="tx1"/>
                </a:solidFill>
              </a:rPr>
              <a:t/>
            </a:r>
            <a:br>
              <a:rPr lang="en-CA" sz="1600" dirty="0" smtClean="0">
                <a:solidFill>
                  <a:schemeClr val="tx1"/>
                </a:solidFill>
              </a:rPr>
            </a:br>
            <a:r>
              <a:rPr lang="en-CA" sz="1600" dirty="0">
                <a:solidFill>
                  <a:schemeClr val="tx1"/>
                </a:solidFill>
              </a:rPr>
              <a:t/>
            </a:r>
            <a:br>
              <a:rPr lang="en-CA" sz="1600" dirty="0">
                <a:solidFill>
                  <a:schemeClr val="tx1"/>
                </a:solidFill>
              </a:rPr>
            </a:br>
            <a:r>
              <a:rPr lang="en-CA" sz="1600" b="1" dirty="0" smtClean="0">
                <a:solidFill>
                  <a:schemeClr val="accent2">
                    <a:lumMod val="75000"/>
                  </a:schemeClr>
                </a:solidFill>
              </a:rPr>
              <a:t>STEP2</a:t>
            </a:r>
            <a:r>
              <a:rPr lang="en-CA" sz="1600" dirty="0" smtClean="0">
                <a:solidFill>
                  <a:schemeClr val="accent2">
                    <a:lumMod val="75000"/>
                  </a:schemeClr>
                </a:solidFill>
              </a:rPr>
              <a:t>: </a:t>
            </a:r>
            <a:r>
              <a:rPr lang="en-CA" sz="1600" dirty="0" smtClean="0">
                <a:solidFill>
                  <a:schemeClr val="tx1"/>
                </a:solidFill>
              </a:rPr>
              <a:t>Remove contact lenses and wear goggles to prevent crystals from flying into your eyes and causing damage during the procedure.</a:t>
            </a:r>
            <a:br>
              <a:rPr lang="en-CA" sz="1600" dirty="0" smtClean="0">
                <a:solidFill>
                  <a:schemeClr val="tx1"/>
                </a:solidFill>
              </a:rPr>
            </a:br>
            <a:r>
              <a:rPr lang="en-CA" sz="1600" dirty="0">
                <a:solidFill>
                  <a:schemeClr val="tx1"/>
                </a:solidFill>
              </a:rPr>
              <a:t/>
            </a:r>
            <a:br>
              <a:rPr lang="en-CA" sz="1600" dirty="0">
                <a:solidFill>
                  <a:schemeClr val="tx1"/>
                </a:solidFill>
              </a:rPr>
            </a:br>
            <a:r>
              <a:rPr lang="en-CA" sz="1600" dirty="0" smtClean="0">
                <a:solidFill>
                  <a:schemeClr val="tx1"/>
                </a:solidFill>
              </a:rPr>
              <a:t/>
            </a:r>
            <a:br>
              <a:rPr lang="en-CA" sz="1600" dirty="0" smtClean="0">
                <a:solidFill>
                  <a:schemeClr val="tx1"/>
                </a:solidFill>
              </a:rPr>
            </a:br>
            <a:r>
              <a:rPr lang="en-CA" sz="1600" dirty="0">
                <a:solidFill>
                  <a:schemeClr val="tx1"/>
                </a:solidFill>
              </a:rPr>
              <a:t/>
            </a:r>
            <a:br>
              <a:rPr lang="en-CA" sz="1600" dirty="0">
                <a:solidFill>
                  <a:schemeClr val="tx1"/>
                </a:solidFill>
              </a:rPr>
            </a:br>
            <a:r>
              <a:rPr lang="en-CA" sz="1600" dirty="0" smtClean="0">
                <a:solidFill>
                  <a:schemeClr val="tx1"/>
                </a:solidFill>
              </a:rPr>
              <a:t/>
            </a:r>
            <a:br>
              <a:rPr lang="en-CA" sz="1600" dirty="0" smtClean="0">
                <a:solidFill>
                  <a:schemeClr val="tx1"/>
                </a:solidFill>
              </a:rPr>
            </a:br>
            <a:r>
              <a:rPr lang="en-CA" sz="1600" dirty="0" smtClean="0">
                <a:solidFill>
                  <a:schemeClr val="tx1"/>
                </a:solidFill>
              </a:rPr>
              <a:t/>
            </a:r>
            <a:br>
              <a:rPr lang="en-CA" sz="1600" dirty="0" smtClean="0">
                <a:solidFill>
                  <a:schemeClr val="tx1"/>
                </a:solidFill>
              </a:rPr>
            </a:br>
            <a:r>
              <a:rPr lang="en-CA" sz="1600" b="1" dirty="0" smtClean="0">
                <a:solidFill>
                  <a:schemeClr val="accent2">
                    <a:lumMod val="75000"/>
                  </a:schemeClr>
                </a:solidFill>
              </a:rPr>
              <a:t>STEP3: </a:t>
            </a:r>
            <a:r>
              <a:rPr lang="en-CA" sz="1600" dirty="0" smtClean="0">
                <a:solidFill>
                  <a:schemeClr val="tx1"/>
                </a:solidFill>
              </a:rPr>
              <a:t>Place the microdermabrasion wand against the skin. Wand is filled with aluminum oxide crystals, it will remove the top layers of skin. An included suction device will remove the crystals and exfoliate skin cells to create more clean workspace. </a:t>
            </a:r>
            <a:br>
              <a:rPr lang="en-CA" sz="1600" dirty="0" smtClean="0">
                <a:solidFill>
                  <a:schemeClr val="tx1"/>
                </a:solidFill>
              </a:rPr>
            </a:br>
            <a:r>
              <a:rPr lang="en-CA" sz="1600" dirty="0" smtClean="0">
                <a:solidFill>
                  <a:schemeClr val="tx1"/>
                </a:solidFill>
              </a:rPr>
              <a:t/>
            </a:r>
            <a:br>
              <a:rPr lang="en-CA" sz="1600" dirty="0" smtClean="0">
                <a:solidFill>
                  <a:schemeClr val="tx1"/>
                </a:solidFill>
              </a:rPr>
            </a:br>
            <a:endParaRPr lang="en-CA" dirty="0"/>
          </a:p>
        </p:txBody>
      </p:sp>
      <p:pic>
        <p:nvPicPr>
          <p:cNvPr id="3" name="Picture 2"/>
          <p:cNvPicPr>
            <a:picLocks noChangeAspect="1"/>
          </p:cNvPicPr>
          <p:nvPr/>
        </p:nvPicPr>
        <p:blipFill>
          <a:blip r:embed="rId2"/>
          <a:stretch>
            <a:fillRect/>
          </a:stretch>
        </p:blipFill>
        <p:spPr>
          <a:xfrm>
            <a:off x="3042304" y="1695798"/>
            <a:ext cx="2743353" cy="1396538"/>
          </a:xfrm>
          <a:prstGeom prst="rect">
            <a:avLst/>
          </a:prstGeom>
        </p:spPr>
      </p:pic>
      <p:pic>
        <p:nvPicPr>
          <p:cNvPr id="4" name="Picture 3"/>
          <p:cNvPicPr>
            <a:picLocks noChangeAspect="1"/>
          </p:cNvPicPr>
          <p:nvPr/>
        </p:nvPicPr>
        <p:blipFill>
          <a:blip r:embed="rId3"/>
          <a:stretch>
            <a:fillRect/>
          </a:stretch>
        </p:blipFill>
        <p:spPr>
          <a:xfrm>
            <a:off x="5491784" y="3683766"/>
            <a:ext cx="2671314" cy="1291401"/>
          </a:xfrm>
          <a:prstGeom prst="rect">
            <a:avLst/>
          </a:prstGeom>
        </p:spPr>
      </p:pic>
      <p:pic>
        <p:nvPicPr>
          <p:cNvPr id="5" name="Picture 4"/>
          <p:cNvPicPr>
            <a:picLocks noChangeAspect="1"/>
          </p:cNvPicPr>
          <p:nvPr/>
        </p:nvPicPr>
        <p:blipFill>
          <a:blip r:embed="rId4"/>
          <a:stretch>
            <a:fillRect/>
          </a:stretch>
        </p:blipFill>
        <p:spPr>
          <a:xfrm>
            <a:off x="1579419" y="5836916"/>
            <a:ext cx="1712420" cy="1021084"/>
          </a:xfrm>
          <a:prstGeom prst="rect">
            <a:avLst/>
          </a:prstGeom>
        </p:spPr>
      </p:pic>
    </p:spTree>
    <p:extLst>
      <p:ext uri="{BB962C8B-B14F-4D97-AF65-F5344CB8AC3E}">
        <p14:creationId xmlns:p14="http://schemas.microsoft.com/office/powerpoint/2010/main" val="1234902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184033" cy="6040582"/>
          </a:xfrm>
        </p:spPr>
        <p:txBody>
          <a:bodyPr>
            <a:normAutofit/>
          </a:bodyPr>
          <a:lstStyle/>
          <a:p>
            <a:r>
              <a:rPr lang="en-CA" sz="1800" b="1" dirty="0">
                <a:solidFill>
                  <a:schemeClr val="accent2">
                    <a:lumMod val="75000"/>
                  </a:schemeClr>
                </a:solidFill>
              </a:rPr>
              <a:t>STEP4:</a:t>
            </a:r>
            <a:r>
              <a:rPr lang="en-CA" sz="1800" dirty="0">
                <a:solidFill>
                  <a:schemeClr val="tx1"/>
                </a:solidFill>
              </a:rPr>
              <a:t> Repeated treatments are required for optimum results. between treatment sessions clients should wait two to three weeks not to irritate the skin. </a:t>
            </a:r>
            <a:r>
              <a:rPr lang="en-CA" dirty="0">
                <a:solidFill>
                  <a:schemeClr val="tx1"/>
                </a:solidFill>
              </a:rPr>
              <a:t/>
            </a:r>
            <a:br>
              <a:rPr lang="en-CA" dirty="0">
                <a:solidFill>
                  <a:schemeClr val="tx1"/>
                </a:solidFill>
              </a:rPr>
            </a:br>
            <a:r>
              <a:rPr lang="en-CA" dirty="0">
                <a:solidFill>
                  <a:schemeClr val="tx1"/>
                </a:solidFill>
              </a:rPr>
              <a:t/>
            </a:r>
            <a:br>
              <a:rPr lang="en-CA" dirty="0">
                <a:solidFill>
                  <a:schemeClr val="tx1"/>
                </a:solidFill>
              </a:rPr>
            </a:br>
            <a:r>
              <a:rPr lang="en-CA" dirty="0" smtClean="0">
                <a:solidFill>
                  <a:schemeClr val="tx1"/>
                </a:solidFill>
              </a:rPr>
              <a:t/>
            </a:r>
            <a:br>
              <a:rPr lang="en-CA" dirty="0" smtClean="0">
                <a:solidFill>
                  <a:schemeClr val="tx1"/>
                </a:solidFill>
              </a:rPr>
            </a:br>
            <a:r>
              <a:rPr lang="en-CA" dirty="0">
                <a:solidFill>
                  <a:schemeClr val="tx1"/>
                </a:solidFill>
              </a:rPr>
              <a:t/>
            </a:r>
            <a:br>
              <a:rPr lang="en-CA" dirty="0">
                <a:solidFill>
                  <a:schemeClr val="tx1"/>
                </a:solidFill>
              </a:rPr>
            </a:br>
            <a:r>
              <a:rPr lang="en-CA" dirty="0" smtClean="0">
                <a:solidFill>
                  <a:schemeClr val="tx1"/>
                </a:solidFill>
              </a:rPr>
              <a:t/>
            </a:r>
            <a:br>
              <a:rPr lang="en-CA" dirty="0" smtClean="0">
                <a:solidFill>
                  <a:schemeClr val="tx1"/>
                </a:solidFill>
              </a:rPr>
            </a:br>
            <a:r>
              <a:rPr lang="en-CA" sz="1600" b="1" dirty="0" smtClean="0">
                <a:solidFill>
                  <a:schemeClr val="accent2">
                    <a:lumMod val="75000"/>
                  </a:schemeClr>
                </a:solidFill>
              </a:rPr>
              <a:t>STEP5</a:t>
            </a:r>
            <a:r>
              <a:rPr lang="en-CA" sz="1600" b="1" dirty="0">
                <a:solidFill>
                  <a:schemeClr val="accent2">
                    <a:lumMod val="75000"/>
                  </a:schemeClr>
                </a:solidFill>
              </a:rPr>
              <a:t>:</a:t>
            </a:r>
            <a:r>
              <a:rPr lang="en-CA" sz="1600" dirty="0">
                <a:solidFill>
                  <a:schemeClr val="tx1"/>
                </a:solidFill>
              </a:rPr>
              <a:t> The client should cleanse the skin with a mild cleanser and use oil-free lotion or moisturizer to keep the skin hydrated and to prevent unnecessary peeling. It is normal for the skin to look red or bit rough a few days following the treatment, though this should fade </a:t>
            </a:r>
            <a:r>
              <a:rPr lang="en-CA" sz="1600" dirty="0" smtClean="0">
                <a:solidFill>
                  <a:schemeClr val="tx1"/>
                </a:solidFill>
              </a:rPr>
              <a:t>quickly.</a:t>
            </a:r>
            <a:br>
              <a:rPr lang="en-CA" sz="1600" dirty="0" smtClean="0">
                <a:solidFill>
                  <a:schemeClr val="tx1"/>
                </a:solidFill>
              </a:rPr>
            </a:br>
            <a:endParaRPr lang="en-CA" sz="1600" dirty="0"/>
          </a:p>
        </p:txBody>
      </p:sp>
      <p:pic>
        <p:nvPicPr>
          <p:cNvPr id="4" name="Picture 3"/>
          <p:cNvPicPr>
            <a:picLocks noChangeAspect="1"/>
          </p:cNvPicPr>
          <p:nvPr/>
        </p:nvPicPr>
        <p:blipFill>
          <a:blip r:embed="rId2"/>
          <a:stretch>
            <a:fillRect/>
          </a:stretch>
        </p:blipFill>
        <p:spPr>
          <a:xfrm>
            <a:off x="1376458" y="1321204"/>
            <a:ext cx="3940904" cy="2087014"/>
          </a:xfrm>
          <a:prstGeom prst="rect">
            <a:avLst/>
          </a:prstGeom>
        </p:spPr>
      </p:pic>
      <p:pic>
        <p:nvPicPr>
          <p:cNvPr id="5" name="Picture 4"/>
          <p:cNvPicPr>
            <a:picLocks noChangeAspect="1"/>
          </p:cNvPicPr>
          <p:nvPr/>
        </p:nvPicPr>
        <p:blipFill>
          <a:blip r:embed="rId3"/>
          <a:stretch>
            <a:fillRect/>
          </a:stretch>
        </p:blipFill>
        <p:spPr>
          <a:xfrm>
            <a:off x="3346910" y="4505238"/>
            <a:ext cx="3218369" cy="2144944"/>
          </a:xfrm>
          <a:prstGeom prst="rect">
            <a:avLst/>
          </a:prstGeom>
        </p:spPr>
      </p:pic>
    </p:spTree>
    <p:extLst>
      <p:ext uri="{BB962C8B-B14F-4D97-AF65-F5344CB8AC3E}">
        <p14:creationId xmlns:p14="http://schemas.microsoft.com/office/powerpoint/2010/main" val="205512798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268</TotalTime>
  <Words>1523</Words>
  <Application>Microsoft Office PowerPoint</Application>
  <PresentationFormat>Widescreen</PresentationFormat>
  <Paragraphs>79</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Trebuchet MS</vt:lpstr>
      <vt:lpstr>Wingdings</vt:lpstr>
      <vt:lpstr>Wingdings 3</vt:lpstr>
      <vt:lpstr>Facet</vt:lpstr>
      <vt:lpstr>Microdermabrasion</vt:lpstr>
      <vt:lpstr>What is Microdermabrasion? </vt:lpstr>
      <vt:lpstr>What is Microdermabrasion? (suite)</vt:lpstr>
      <vt:lpstr>What Microdermabrasion does</vt:lpstr>
      <vt:lpstr>Benefits of Microdermabrasion for certain medical conditions</vt:lpstr>
      <vt:lpstr>Acne (active and mild)  Active acne, mild acne discoloration, pick marks, and very superficial or raised acne scars can be treated. Microdermabrasion can also be used to unclog pores. Often used in combination with mild glycolic peels and acne extractions. Rivage line has several products for acne treatment which may also be used. </vt:lpstr>
      <vt:lpstr>Melasma</vt:lpstr>
      <vt:lpstr>Keratosis Pilaris</vt:lpstr>
      <vt:lpstr>Possible side-effects of microdermabrasion</vt:lpstr>
      <vt:lpstr>Microdermabrasion contraindications </vt:lpstr>
      <vt:lpstr>Introduction to Microdermabrasion machines</vt:lpstr>
      <vt:lpstr>Traditional crystal microdermabrasion</vt:lpstr>
      <vt:lpstr>Diamond tip technique</vt:lpstr>
      <vt:lpstr>Products used for microdermabrasion</vt:lpstr>
      <vt:lpstr>1. Cleaning of the skin </vt:lpstr>
      <vt:lpstr>2. Microdermabrasion by Machine</vt:lpstr>
      <vt:lpstr>Replenishing and stabilizing the skin</vt:lpstr>
      <vt:lpstr>Description</vt:lpstr>
      <vt:lpstr>What to expect:  Effects of projection The skin is reoxygenated, the small scars are blurred, the tissues are energized. The skin appears younger, more toned and embellished (flash effect).    Effects of aspiration The skin is softer to the touch and the new skin effect is immediately visible. Wrinkles and imperfections are softened (lifting effect).</vt:lpstr>
      <vt:lpstr>How to perform Microdermabrasion:  STEP1: Cleanse the skin using a calming gel or foam to remove impurities, dirt, oil and makeup; so the microdermabrasion treatment will penetrate deeper into the skin and provides a more even result       STEP2: Remove contact lenses and wear goggles to prevent crystals from flying into your eyes and causing damage during the procedure.      STEP3: Place the microdermabrasion wand against the skin. Wand is filled with aluminum oxide crystals, it will remove the top layers of skin. An included suction device will remove the crystals and exfoliate skin cells to create more clean workspace.   </vt:lpstr>
      <vt:lpstr>STEP4: Repeated treatments are required for optimum results. between treatment sessions clients should wait two to three weeks not to irritate the skin.      STEP5: The client should cleanse the skin with a mild cleanser and use oil-free lotion or moisturizer to keep the skin hydrated and to prevent unnecessary peeling. It is normal for the skin to look red or bit rough a few days following the treatment, though this should fade quickly.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Microdermabrasion</dc:title>
  <dc:creator>Issam Dweik</dc:creator>
  <cp:lastModifiedBy>Veronika</cp:lastModifiedBy>
  <cp:revision>15</cp:revision>
  <dcterms:created xsi:type="dcterms:W3CDTF">2017-04-27T22:13:17Z</dcterms:created>
  <dcterms:modified xsi:type="dcterms:W3CDTF">2017-05-30T23:25:16Z</dcterms:modified>
</cp:coreProperties>
</file>